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6B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1</a:t>
            </a:r>
          </a:p>
        </c:rich>
      </c:tx>
      <c:layout>
        <c:manualLayout>
          <c:xMode val="edge"/>
          <c:yMode val="edge"/>
          <c:x val="0.19715829017761427"/>
          <c:y val="5.832596817024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PYTANIE 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C5C-4CDC-B2B6-80DA1129F2FB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C5C-4CDC-B2B6-80DA1129F2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A7A-40F1-9ACE-7DE3417294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A7A-40F1-9ACE-7DE34172945B}"/>
              </c:ext>
            </c:extLst>
          </c:dPt>
          <c:dLbls>
            <c:delete val="1"/>
          </c:dLbls>
          <c:cat>
            <c:strRef>
              <c:f>Arkusz1!$A$2:$A$5</c:f>
              <c:strCache>
                <c:ptCount val="1"/>
                <c:pt idx="0">
                  <c:v>TAK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C-4CDC-B2B6-80DA1129F2F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3411373788271295"/>
          <c:y val="0.38018274449449807"/>
          <c:w val="0.21207402529937824"/>
          <c:h val="0.398702642681749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  <a:latin typeface="Comic Sans MS" panose="030F0702030302020204" pitchFamily="66" charset="0"/>
              </a:rPr>
              <a:t>Jak Państwo oceniają zebrania</a:t>
            </a:r>
            <a:r>
              <a:rPr lang="pl-PL" dirty="0"/>
              <a:t>?</a:t>
            </a:r>
          </a:p>
        </c:rich>
      </c:tx>
      <c:layout>
        <c:manualLayout>
          <c:xMode val="edge"/>
          <c:yMode val="edge"/>
          <c:x val="4.1221823752303939E-2"/>
          <c:y val="1.66336083834883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998226240057243E-2"/>
          <c:y val="0.14023329337400492"/>
          <c:w val="0.96800177375994279"/>
          <c:h val="0.77241425505851602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Jak Państwo oceniają zebrania?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085-40D8-B5DD-DC3105DD62D9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B085-40D8-B5DD-DC3105DD62D9}"/>
              </c:ext>
            </c:extLst>
          </c:dPt>
          <c:dPt>
            <c:idx val="2"/>
            <c:bubble3D val="0"/>
            <c:spPr>
              <a:solidFill>
                <a:srgbClr val="FF339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B085-40D8-B5DD-DC3105DD62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085-40D8-B5DD-DC3105DD62D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3"/>
                <c:pt idx="0">
                  <c:v>DOBRE PRZYGOTOWANIE I PROWADZENIE</c:v>
                </c:pt>
                <c:pt idx="1">
                  <c:v>UZYSKUJE TAM SPORO INFORMACJI</c:v>
                </c:pt>
                <c:pt idx="2">
                  <c:v>NIEMIŁA ATMOSFERA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25</c:v>
                </c:pt>
                <c:pt idx="1">
                  <c:v>16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5-40D8-B5DD-DC3105DD62D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3.5888633345908497E-3"/>
          <c:y val="0.15542207921601636"/>
          <c:w val="0.24881621451134447"/>
          <c:h val="0.528867168943013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53605127408124"/>
          <c:y val="0.17138328940461317"/>
          <c:w val="0.19565192608178952"/>
          <c:h val="0.5453294783706309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D83-49B0-A4D0-3FB1F6F7FE2F}"/>
              </c:ext>
            </c:extLst>
          </c:dPt>
          <c:dPt>
            <c:idx val="1"/>
            <c:bubble3D val="0"/>
            <c:spPr>
              <a:solidFill>
                <a:srgbClr val="99CC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D83-49B0-A4D0-3FB1F6F7FE2F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D83-49B0-A4D0-3FB1F6F7FE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D83-49B0-A4D0-3FB1F6F7FE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D83-49B0-A4D0-3FB1F6F7FE2F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83-49B0-A4D0-3FB1F6F7FE2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3-49B0-A4D0-3FB1F6F7FE2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BARDZO DOBRZE</c:v>
                </c:pt>
                <c:pt idx="1">
                  <c:v>DOBRZE</c:v>
                </c:pt>
                <c:pt idx="2">
                  <c:v>WYSTARCZAJĄCO</c:v>
                </c:pt>
                <c:pt idx="3">
                  <c:v>ŹLE</c:v>
                </c:pt>
                <c:pt idx="4">
                  <c:v>BARDZO ŹLE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15</c:v>
                </c:pt>
                <c:pt idx="1">
                  <c:v>11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83-49B0-A4D0-3FB1F6F7FE2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4.3429757565316619E-2"/>
          <c:y val="0.12571276835613387"/>
          <c:w val="0.23886064722777486"/>
          <c:h val="0.48753710082490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53605127408124"/>
          <c:y val="0.17138328940461317"/>
          <c:w val="0.19565192608178952"/>
          <c:h val="0.5453294783706309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EC-4B2C-9446-DA662977A19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EC-4B2C-9446-DA662977A19B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EC-4B2C-9446-DA662977A1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FEC-4B2C-9446-DA662977A19B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FEC-4B2C-9446-DA662977A19B}"/>
              </c:ext>
            </c:extLst>
          </c:dPt>
          <c:dLbls>
            <c:dLbl>
              <c:idx val="0"/>
              <c:layout>
                <c:manualLayout>
                  <c:x val="-1.7341640185306186E-2"/>
                  <c:y val="0.1358382979141393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EC-4B2C-9446-DA662977A19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EC-4B2C-9446-DA662977A19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EC-4B2C-9446-DA662977A19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WYSOKI</c:v>
                </c:pt>
                <c:pt idx="1">
                  <c:v>WYSTARCZAJĄCO</c:v>
                </c:pt>
                <c:pt idx="2">
                  <c:v>NISKI</c:v>
                </c:pt>
                <c:pt idx="4">
                  <c:v>BARDZO ŹLE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19</c:v>
                </c:pt>
                <c:pt idx="2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EC-4B2C-9446-DA662977A19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8114186859718271E-2"/>
          <c:y val="0.12571276835613387"/>
          <c:w val="0.19692661818544438"/>
          <c:h val="0.444862466373499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pl-PL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Czy Pani</a:t>
            </a:r>
            <a:r>
              <a:rPr lang="pl-PL" sz="18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zdaniem Rodzice są zainteresowani tym co się dzieje w przedszkolu?</a:t>
            </a:r>
            <a:endParaRPr lang="pl-PL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c:rich>
      </c:tx>
      <c:layout>
        <c:manualLayout>
          <c:xMode val="edge"/>
          <c:yMode val="edge"/>
          <c:x val="7.3788888198923056E-2"/>
          <c:y val="2.9955913345088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024839314731475E-2"/>
          <c:y val="0.25646109815755669"/>
          <c:w val="0.96749768970693484"/>
          <c:h val="0.7435387976154191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jest Pani zadowolona ze wspołpracy z Rodzicami?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317-4D34-B3CB-C27C3990A703}"/>
              </c:ext>
            </c:extLst>
          </c:dPt>
          <c:dPt>
            <c:idx val="1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6317-4D34-B3CB-C27C3990A703}"/>
              </c:ext>
            </c:extLst>
          </c:dPt>
          <c:dLbls>
            <c:delete val="1"/>
          </c:dLbls>
          <c:cat>
            <c:strRef>
              <c:f>Arkusz1!$A$2:$A$3</c:f>
              <c:strCache>
                <c:ptCount val="1"/>
                <c:pt idx="0">
                  <c:v>TAK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17-4D34-B3CB-C27C3990A70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1.0280794103658172E-2"/>
          <c:y val="0.76606315907483913"/>
          <c:w val="0.16931192740892281"/>
          <c:h val="0.230861445172939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pl-PL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Czy jest Pani zadowolona ze współpracy</a:t>
            </a:r>
            <a:r>
              <a:rPr lang="pl-PL" sz="18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pl-PL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z Rodzicami?</a:t>
            </a:r>
          </a:p>
        </c:rich>
      </c:tx>
      <c:layout>
        <c:manualLayout>
          <c:xMode val="edge"/>
          <c:yMode val="edge"/>
          <c:x val="0.1898445188533672"/>
          <c:y val="3.01354284970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595870794355039E-2"/>
          <c:y val="0.25021635208745346"/>
          <c:w val="0.96749768970693484"/>
          <c:h val="0.7435387976154191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jest Pani zadowolona ze wspołpracy z Rodzicami?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536-459B-A23E-F1E02C379157}"/>
              </c:ext>
            </c:extLst>
          </c:dPt>
          <c:dPt>
            <c:idx val="1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536-459B-A23E-F1E02C3791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D09-4FC6-B390-9CD07B59649C}"/>
              </c:ext>
            </c:extLst>
          </c:dPt>
          <c:dLbls>
            <c:delete val="1"/>
          </c:dLbls>
          <c:cat>
            <c:strRef>
              <c:f>Arkusz1!$A$2:$A$4</c:f>
              <c:strCache>
                <c:ptCount val="1"/>
                <c:pt idx="0">
                  <c:v>TAK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36-459B-A23E-F1E02C3791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2.6356863722367004E-2"/>
          <c:y val="0.69405282531240753"/>
          <c:w val="0.22772635497031074"/>
          <c:h val="0.299553277865557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pl-PL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Czy Pani zdaniem są Rodzice, którzy pomimo zachęty unikają lub odmawiają współpracy</a:t>
            </a:r>
            <a:br>
              <a:rPr lang="pl-PL" sz="16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z przedszkolem?</a:t>
            </a:r>
          </a:p>
        </c:rich>
      </c:tx>
      <c:layout>
        <c:manualLayout>
          <c:xMode val="edge"/>
          <c:yMode val="edge"/>
          <c:x val="9.7317585301837276E-2"/>
          <c:y val="2.41780924018155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024876738044736E-2"/>
          <c:y val="0.20382492879603561"/>
          <c:w val="0.96749768970693484"/>
          <c:h val="0.6726646648710645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Czy Pani zdaniem są Rodzice, którzy pomimo zachęty unikają lub odmawiają wspołprcy z przedszkolem?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27D-4036-9343-E7C122F71700}"/>
              </c:ext>
            </c:extLst>
          </c:dPt>
          <c:dPt>
            <c:idx val="1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B27D-4036-9343-E7C122F71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DE0-442F-9BB3-4B561A3DE1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DE0-442F-9BB3-4B561A3DE12A}"/>
              </c:ext>
            </c:extLst>
          </c:dPt>
          <c:dLbls>
            <c:delete val="1"/>
          </c:dLbls>
          <c:cat>
            <c:strRef>
              <c:f>Arkusz1!$A$2:$A$5</c:f>
              <c:strCache>
                <c:ptCount val="1"/>
                <c:pt idx="0">
                  <c:v>POJEDYNCZE OSOBY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D-4036-9343-E7C122F7170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5.9827439958766791E-2"/>
          <c:y val="0.84149600591487206"/>
          <c:w val="0.47311405465248768"/>
          <c:h val="0.145967466229522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r>
              <a:rPr lang="pl-PL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Z jakich</a:t>
            </a:r>
            <a:r>
              <a:rPr lang="pl-PL" sz="1600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 form współpracy Pani zdaniem Rodzice najchętniej korzystają?</a:t>
            </a:r>
            <a:endParaRPr lang="pl-PL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c:rich>
      </c:tx>
      <c:layout>
        <c:manualLayout>
          <c:xMode val="edge"/>
          <c:yMode val="edge"/>
          <c:x val="6.5518192457066082E-2"/>
          <c:y val="0.11866459212117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omic Sans MS" panose="030F0702030302020204" pitchFamily="66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240455383468044E-2"/>
          <c:y val="0.2038249945117778"/>
          <c:w val="0.96749768970693484"/>
          <c:h val="0.6726646648710645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Z jakich form wspołpracy Rodzice korzystają Pani zdaniem najchętniej?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62B-4E64-B17B-FE2B5CE4670B}"/>
              </c:ext>
            </c:extLst>
          </c:dPt>
          <c:dPt>
            <c:idx val="1"/>
            <c:bubble3D val="0"/>
            <c:explosion val="1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62B-4E64-B17B-FE2B5CE4670B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62B-4E64-B17B-FE2B5CE4670B}"/>
              </c:ext>
            </c:extLst>
          </c:dPt>
          <c:dPt>
            <c:idx val="3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62B-4E64-B17B-FE2B5CE4670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3"/>
                <c:pt idx="0">
                  <c:v>ZEBRANIA</c:v>
                </c:pt>
                <c:pt idx="1">
                  <c:v>IMPREZY</c:v>
                </c:pt>
                <c:pt idx="2">
                  <c:v>INICJATYWY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2B-4E64-B17B-FE2B5CE467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5.8959169727184409E-2"/>
          <c:y val="0.82788995225434259"/>
          <c:w val="0.3553827361375303"/>
          <c:h val="0.150632529799583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629-4C84-A226-1B184B22BBD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956-4FD6-AFE0-24E1B28F96A6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956-4FD6-AFE0-24E1B28F96A6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956-4FD6-AFE0-24E1B28F96A6}"/>
              </c:ext>
            </c:extLst>
          </c:dPt>
          <c:dLbls>
            <c:delete val="1"/>
          </c:dLbls>
          <c:cat>
            <c:strRef>
              <c:f>Arkusz1!$A$2:$A$5</c:f>
              <c:strCache>
                <c:ptCount val="1"/>
                <c:pt idx="0">
                  <c:v>TAK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9-4C84-A226-1B184B22BB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6717926268688554"/>
          <c:y val="0.25440240742752412"/>
          <c:w val="0.17198154278253278"/>
          <c:h val="0.44015347923977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odpowiedzi</c:v>
                </c:pt>
              </c:strCache>
            </c:strRef>
          </c:tx>
          <c:dPt>
            <c:idx val="0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379-4F12-AC00-DF8011433D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379-4F12-AC00-DF8011433D1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379-4F12-AC00-DF8011433D1B}"/>
              </c:ext>
            </c:extLst>
          </c:dPt>
          <c:dPt>
            <c:idx val="3"/>
            <c:bubble3D val="0"/>
            <c:spPr>
              <a:solidFill>
                <a:srgbClr val="FF66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379-4F12-AC00-DF8011433D1B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3"/>
                <c:pt idx="0">
                  <c:v>IMPREZY</c:v>
                </c:pt>
                <c:pt idx="1">
                  <c:v>MAIL</c:v>
                </c:pt>
                <c:pt idx="2">
                  <c:v>ROZMOWA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79-4F12-AC00-DF8011433D1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667283058706249"/>
          <c:y val="7.6693538939455241E-2"/>
          <c:w val="0.22060766539841192"/>
          <c:h val="0.46085212270467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</a:t>
            </a:r>
            <a:r>
              <a:rPr lang="pl-PL" sz="1800" dirty="0"/>
              <a:t>2</a:t>
            </a:r>
            <a:endParaRPr lang="en-US" sz="1800" dirty="0"/>
          </a:p>
        </c:rich>
      </c:tx>
      <c:layout>
        <c:manualLayout>
          <c:xMode val="edge"/>
          <c:yMode val="edge"/>
          <c:x val="0.17839603627813236"/>
          <c:y val="5.832596817024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CC-49E8-8927-B41B843F9A36}"/>
              </c:ext>
            </c:extLst>
          </c:dPt>
          <c:dLbls>
            <c:delete val="1"/>
          </c:dLbls>
          <c:val>
            <c:numRef>
              <c:f>Arkusz1!$B$2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CC-49E8-8927-B41B843F9A3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</a:t>
            </a:r>
            <a:r>
              <a:rPr lang="pl-PL" sz="1800" dirty="0"/>
              <a:t>3</a:t>
            </a:r>
            <a:endParaRPr lang="en-US" sz="1800" dirty="0"/>
          </a:p>
        </c:rich>
      </c:tx>
      <c:layout>
        <c:manualLayout>
          <c:xMode val="edge"/>
          <c:yMode val="edge"/>
          <c:x val="0.21503079162467809"/>
          <c:y val="5.832596817024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</a:t>
            </a:r>
            <a:r>
              <a:rPr lang="pl-PL" sz="1800" dirty="0"/>
              <a:t>4</a:t>
            </a:r>
            <a:endParaRPr lang="en-US" sz="1800" dirty="0"/>
          </a:p>
        </c:rich>
      </c:tx>
      <c:layout>
        <c:manualLayout>
          <c:xMode val="edge"/>
          <c:yMode val="edge"/>
          <c:x val="0.16871794871794871"/>
          <c:y val="5.83259681702485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PYTANIE 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1E3-4F43-AADE-18F939AB17A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1E3-4F43-AADE-18F939AB17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E3-4F43-AADE-18F939AB17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E3-4F43-AADE-18F939AB17A0}"/>
              </c:ext>
            </c:extLst>
          </c:dPt>
          <c:dLbls>
            <c:dLbl>
              <c:idx val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51E3-4F43-AADE-18F939AB17A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E3-4F43-AADE-18F939AB17A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</a:t>
            </a:r>
            <a:r>
              <a:rPr lang="pl-PL" sz="1800" baseline="0" dirty="0"/>
              <a:t> </a:t>
            </a:r>
            <a:r>
              <a:rPr lang="pl-PL" sz="1800" dirty="0"/>
              <a:t>5</a:t>
            </a:r>
            <a:endParaRPr lang="en-US" sz="1800" dirty="0"/>
          </a:p>
        </c:rich>
      </c:tx>
      <c:layout>
        <c:manualLayout>
          <c:xMode val="edge"/>
          <c:yMode val="edge"/>
          <c:x val="0.21492644749016257"/>
          <c:y val="6.325229272594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6.2516629350166469E-2"/>
          <c:y val="0.25857845888810194"/>
          <c:w val="0.74416291928134881"/>
          <c:h val="0.6636535835515666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PYTANIE 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D8F-4AD9-8799-8C8898B2AA4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D8F-4AD9-8799-8C8898B2AA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D8F-4AD9-8799-8C8898B2AA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D8F-4AD9-8799-8C8898B2AA41}"/>
              </c:ext>
            </c:extLst>
          </c:dPt>
          <c:dLbls>
            <c:dLbl>
              <c:idx val="0"/>
              <c:layout>
                <c:manualLayout>
                  <c:x val="-0.27523527133091458"/>
                  <c:y val="-0.17623168319661006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16078671917865"/>
                      <c:h val="0.161303705306387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D8F-4AD9-8799-8C8898B2AA4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8F-4AD9-8799-8C8898B2AA4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PYTANIE </a:t>
            </a:r>
            <a:r>
              <a:rPr lang="pl-PL" sz="1800" dirty="0"/>
              <a:t>3</a:t>
            </a:r>
            <a:endParaRPr lang="en-US" sz="1800" dirty="0"/>
          </a:p>
        </c:rich>
      </c:tx>
      <c:layout>
        <c:manualLayout>
          <c:xMode val="edge"/>
          <c:yMode val="edge"/>
          <c:x val="0.19715829017761427"/>
          <c:y val="5.832596817024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PYTANIE 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081-49B3-9904-C92269F5E11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081-49B3-9904-C92269F5E1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081-49B3-9904-C92269F5E1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081-49B3-9904-C92269F5E11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81-49B3-9904-C92269F5E11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4772641574636989"/>
          <c:y val="0.46882188688334192"/>
          <c:w val="0.21894080500849067"/>
          <c:h val="0.217244075040976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97676678091723"/>
          <c:y val="2.0286301181752964E-3"/>
          <c:w val="0.33572525054930535"/>
          <c:h val="0.7435387976154191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źródła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0B-4F23-ADDC-93BBF310A14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51F-4C2E-B499-7BCD7F632ABE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1F-4C2E-B499-7BCD7F632A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ANKIETY</c:v>
                </c:pt>
                <c:pt idx="1">
                  <c:v>ZEBRANIA</c:v>
                </c:pt>
                <c:pt idx="2">
                  <c:v>ROZMOWY Z DYREKCJĄ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16</c:v>
                </c:pt>
                <c:pt idx="1">
                  <c:v>19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1F-4C2E-B499-7BCD7F632AB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5973003248336"/>
          <c:y val="5.6490829656278045E-2"/>
          <c:w val="0.30402699675166395"/>
          <c:h val="0.82868723680647083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97676678091723"/>
          <c:y val="2.0286301181752964E-3"/>
          <c:w val="0.33572525054930535"/>
          <c:h val="0.7435387976154191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źródła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CE-422B-AB74-E08D4F2C654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8CE-422B-AB74-E08D4F2C6546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8CE-422B-AB74-E08D4F2C6546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8CE-422B-AB74-E08D4F2C654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08CE-422B-AB74-E08D4F2C65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ZEBRANIA</c:v>
                </c:pt>
                <c:pt idx="1">
                  <c:v>UŻYTECZNE PRACY</c:v>
                </c:pt>
                <c:pt idx="2">
                  <c:v>ZAJĘCIA OTWARTE</c:v>
                </c:pt>
                <c:pt idx="3">
                  <c:v>IMPREZY PRZEDSZKOLNE</c:v>
                </c:pt>
                <c:pt idx="4">
                  <c:v>INICJATYWY PRZEDSZKOLNE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22</c:v>
                </c:pt>
                <c:pt idx="1">
                  <c:v>11</c:v>
                </c:pt>
                <c:pt idx="2">
                  <c:v>16</c:v>
                </c:pt>
                <c:pt idx="3">
                  <c:v>23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CE-422B-AB74-E08D4F2C654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090350313251275"/>
          <c:y val="2.5285032329897004E-2"/>
          <c:w val="0.37909649686748731"/>
          <c:h val="0.88882762001041571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źródła</c:v>
                </c:pt>
              </c:strCache>
            </c:strRef>
          </c:tx>
          <c:dPt>
            <c:idx val="0"/>
            <c:bubble3D val="0"/>
            <c:spPr>
              <a:solidFill>
                <a:srgbClr val="FF66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734E-4C91-A52C-470E6DC6BC5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34E-4C91-A52C-470E6DC6BC5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34E-4C91-A52C-470E6DC6BC5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34E-4C91-A52C-470E6DC6BC57}"/>
              </c:ext>
            </c:extLst>
          </c:dPt>
          <c:dPt>
            <c:idx val="4"/>
            <c:bubble3D val="0"/>
            <c:spPr>
              <a:solidFill>
                <a:srgbClr val="FF006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34E-4C91-A52C-470E6DC6BC5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34E-4C91-A52C-470E6DC6BC57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734E-4C91-A52C-470E6DC6BC57}"/>
              </c:ext>
            </c:extLst>
          </c:dPt>
          <c:dPt>
            <c:idx val="7"/>
            <c:bubble3D val="0"/>
            <c:spPr>
              <a:solidFill>
                <a:srgbClr val="CC66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34E-4C91-A52C-470E6DC6BC5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IMPREZY</c:v>
                </c:pt>
                <c:pt idx="1">
                  <c:v>ZAJĘCIA OTWATE</c:v>
                </c:pt>
                <c:pt idx="2">
                  <c:v>MAILE</c:v>
                </c:pt>
                <c:pt idx="3">
                  <c:v>TELEFON</c:v>
                </c:pt>
                <c:pt idx="4">
                  <c:v>IPRZEDSZKOLE</c:v>
                </c:pt>
                <c:pt idx="5">
                  <c:v>ZEBRANIE</c:v>
                </c:pt>
                <c:pt idx="6">
                  <c:v>ROZMOWA Z DYREKTOREM</c:v>
                </c:pt>
                <c:pt idx="7">
                  <c:v>ROZMOWA Z NAUCZYCIELEM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12</c:v>
                </c:pt>
                <c:pt idx="1">
                  <c:v>10</c:v>
                </c:pt>
                <c:pt idx="2">
                  <c:v>23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3</c:v>
                </c:pt>
                <c:pt idx="7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E-4C91-A52C-470E6DC6BC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405410325170587"/>
          <c:y val="3.7564483239152111E-2"/>
          <c:w val="0.29032874087727478"/>
          <c:h val="0.79981889558669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3486D-9675-4252-B769-262B04BA92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9764685-FC8C-4880-8AFD-594F79B6BF6F}">
      <dgm:prSet phldrT="[Teks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pl-PL" sz="2000" b="1" dirty="0">
              <a:solidFill>
                <a:srgbClr val="D6006B"/>
              </a:solidFill>
              <a:latin typeface="Comic Sans MS" panose="030F0702030302020204" pitchFamily="66" charset="0"/>
            </a:rPr>
            <a:t>poznanie opinii nauczycieli na temat współpracy z rodzicami</a:t>
          </a:r>
        </a:p>
      </dgm:t>
    </dgm:pt>
    <dgm:pt modelId="{1B944FDE-26CF-47EF-8195-B1050453AD9C}" type="parTrans" cxnId="{7D481686-3291-414D-B6C4-25A03907C629}">
      <dgm:prSet/>
      <dgm:spPr/>
      <dgm:t>
        <a:bodyPr/>
        <a:lstStyle/>
        <a:p>
          <a:endParaRPr lang="pl-PL"/>
        </a:p>
      </dgm:t>
    </dgm:pt>
    <dgm:pt modelId="{074D1467-745D-40B7-8EF8-BFDF08BEFDD5}" type="sibTrans" cxnId="{7D481686-3291-414D-B6C4-25A03907C629}">
      <dgm:prSet/>
      <dgm:spPr/>
      <dgm:t>
        <a:bodyPr/>
        <a:lstStyle/>
        <a:p>
          <a:endParaRPr lang="pl-PL"/>
        </a:p>
      </dgm:t>
    </dgm:pt>
    <dgm:pt modelId="{1CCCF436-CB95-4925-BC70-629A9FA0B0B3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pl-PL" sz="2000" b="1" dirty="0">
              <a:solidFill>
                <a:srgbClr val="D6006B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rPr>
            <a:t>dostarczenie informacji na temat funkcjonowania przedszkola w zakresie współpracy z rodzicami </a:t>
          </a:r>
          <a:endParaRPr lang="pl-PL" sz="2000" b="1" dirty="0">
            <a:solidFill>
              <a:srgbClr val="D6006B"/>
            </a:solidFill>
            <a:latin typeface="Comic Sans MS" panose="030F0702030302020204" pitchFamily="66" charset="0"/>
          </a:endParaRPr>
        </a:p>
      </dgm:t>
    </dgm:pt>
    <dgm:pt modelId="{F0DAB915-E9D3-4DA8-A5B1-AB6BB40A3252}" type="parTrans" cxnId="{2C124E6D-F0B3-4CA7-9C8E-F574CF767924}">
      <dgm:prSet/>
      <dgm:spPr/>
      <dgm:t>
        <a:bodyPr/>
        <a:lstStyle/>
        <a:p>
          <a:endParaRPr lang="pl-PL"/>
        </a:p>
      </dgm:t>
    </dgm:pt>
    <dgm:pt modelId="{6238EE5D-5E9D-4329-825D-7848DF972717}" type="sibTrans" cxnId="{2C124E6D-F0B3-4CA7-9C8E-F574CF767924}">
      <dgm:prSet/>
      <dgm:spPr/>
      <dgm:t>
        <a:bodyPr/>
        <a:lstStyle/>
        <a:p>
          <a:endParaRPr lang="pl-PL"/>
        </a:p>
      </dgm:t>
    </dgm:pt>
    <dgm:pt modelId="{32E189B1-3A48-407E-AEBD-AD4A5FC09CF1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pl-PL" sz="2000" b="1" dirty="0">
              <a:solidFill>
                <a:srgbClr val="D6006B"/>
              </a:solidFill>
              <a:latin typeface="Comic Sans MS" panose="030F0702030302020204" pitchFamily="66" charset="0"/>
            </a:rPr>
            <a:t>poznanie oczekiwań rodziców co do sposobów</a:t>
          </a:r>
          <a:br>
            <a:rPr lang="pl-PL" sz="2000" b="1" dirty="0">
              <a:solidFill>
                <a:srgbClr val="D6006B"/>
              </a:solidFill>
              <a:latin typeface="Comic Sans MS" panose="030F0702030302020204" pitchFamily="66" charset="0"/>
            </a:rPr>
          </a:br>
          <a:r>
            <a:rPr lang="pl-PL" sz="2000" b="1" dirty="0">
              <a:solidFill>
                <a:srgbClr val="D6006B"/>
              </a:solidFill>
              <a:latin typeface="Comic Sans MS" panose="030F0702030302020204" pitchFamily="66" charset="0"/>
            </a:rPr>
            <a:t> i form współpracy z placówką. </a:t>
          </a:r>
        </a:p>
      </dgm:t>
    </dgm:pt>
    <dgm:pt modelId="{887C17E2-265B-45B8-995B-BADEB3D3E80A}" type="parTrans" cxnId="{E7FAA257-A7A6-4392-9862-B33C69319B68}">
      <dgm:prSet/>
      <dgm:spPr/>
      <dgm:t>
        <a:bodyPr/>
        <a:lstStyle/>
        <a:p>
          <a:endParaRPr lang="pl-PL"/>
        </a:p>
      </dgm:t>
    </dgm:pt>
    <dgm:pt modelId="{4DB76038-3066-448F-B985-F0EF016BFE5C}" type="sibTrans" cxnId="{E7FAA257-A7A6-4392-9862-B33C69319B68}">
      <dgm:prSet/>
      <dgm:spPr/>
      <dgm:t>
        <a:bodyPr/>
        <a:lstStyle/>
        <a:p>
          <a:endParaRPr lang="pl-PL"/>
        </a:p>
      </dgm:t>
    </dgm:pt>
    <dgm:pt modelId="{2947B415-5A68-46BB-AA48-89164CF73E48}" type="pres">
      <dgm:prSet presAssocID="{C533486D-9675-4252-B769-262B04BA928F}" presName="linear" presStyleCnt="0">
        <dgm:presLayoutVars>
          <dgm:dir/>
          <dgm:animLvl val="lvl"/>
          <dgm:resizeHandles val="exact"/>
        </dgm:presLayoutVars>
      </dgm:prSet>
      <dgm:spPr/>
    </dgm:pt>
    <dgm:pt modelId="{A1C479ED-D97F-4A91-8B8B-81CAE6A5E37E}" type="pres">
      <dgm:prSet presAssocID="{1CCCF436-CB95-4925-BC70-629A9FA0B0B3}" presName="parentLin" presStyleCnt="0"/>
      <dgm:spPr/>
    </dgm:pt>
    <dgm:pt modelId="{39969BA1-06A4-4CB9-9C0C-0227C6AA54D0}" type="pres">
      <dgm:prSet presAssocID="{1CCCF436-CB95-4925-BC70-629A9FA0B0B3}" presName="parentLeftMargin" presStyleLbl="node1" presStyleIdx="0" presStyleCnt="3"/>
      <dgm:spPr/>
    </dgm:pt>
    <dgm:pt modelId="{F59FC68B-E891-4426-87FD-BB9349B2F8A0}" type="pres">
      <dgm:prSet presAssocID="{1CCCF436-CB95-4925-BC70-629A9FA0B0B3}" presName="parentText" presStyleLbl="node1" presStyleIdx="0" presStyleCnt="3" custScaleX="142857" custScaleY="172743">
        <dgm:presLayoutVars>
          <dgm:chMax val="0"/>
          <dgm:bulletEnabled val="1"/>
        </dgm:presLayoutVars>
      </dgm:prSet>
      <dgm:spPr/>
    </dgm:pt>
    <dgm:pt modelId="{0D5FAF57-C2E6-430C-8DBD-D63CDB695359}" type="pres">
      <dgm:prSet presAssocID="{1CCCF436-CB95-4925-BC70-629A9FA0B0B3}" presName="negativeSpace" presStyleCnt="0"/>
      <dgm:spPr/>
    </dgm:pt>
    <dgm:pt modelId="{9157C760-7659-405C-85D9-43892F1462F6}" type="pres">
      <dgm:prSet presAssocID="{1CCCF436-CB95-4925-BC70-629A9FA0B0B3}" presName="childText" presStyleLbl="conFgAcc1" presStyleIdx="0" presStyleCnt="3">
        <dgm:presLayoutVars>
          <dgm:bulletEnabled val="1"/>
        </dgm:presLayoutVars>
      </dgm:prSet>
      <dgm:spPr>
        <a:noFill/>
        <a:ln>
          <a:noFill/>
        </a:ln>
      </dgm:spPr>
    </dgm:pt>
    <dgm:pt modelId="{3C085806-AB37-4DDA-8E84-77438B6C53CC}" type="pres">
      <dgm:prSet presAssocID="{6238EE5D-5E9D-4329-825D-7848DF972717}" presName="spaceBetweenRectangles" presStyleCnt="0"/>
      <dgm:spPr/>
    </dgm:pt>
    <dgm:pt modelId="{1B9A8F9A-FCDF-4831-A42D-A1C68518A947}" type="pres">
      <dgm:prSet presAssocID="{32E189B1-3A48-407E-AEBD-AD4A5FC09CF1}" presName="parentLin" presStyleCnt="0"/>
      <dgm:spPr/>
    </dgm:pt>
    <dgm:pt modelId="{769B5972-D593-4662-A6A4-190E025D4BF0}" type="pres">
      <dgm:prSet presAssocID="{32E189B1-3A48-407E-AEBD-AD4A5FC09CF1}" presName="parentLeftMargin" presStyleLbl="node1" presStyleIdx="0" presStyleCnt="3"/>
      <dgm:spPr/>
    </dgm:pt>
    <dgm:pt modelId="{C3BE69FB-420B-4D24-BF63-6F26B53A748B}" type="pres">
      <dgm:prSet presAssocID="{32E189B1-3A48-407E-AEBD-AD4A5FC09CF1}" presName="parentText" presStyleLbl="node1" presStyleIdx="1" presStyleCnt="3" custScaleX="142857" custScaleY="238132">
        <dgm:presLayoutVars>
          <dgm:chMax val="0"/>
          <dgm:bulletEnabled val="1"/>
        </dgm:presLayoutVars>
      </dgm:prSet>
      <dgm:spPr/>
    </dgm:pt>
    <dgm:pt modelId="{8D7D0CE4-BD7E-4A5E-A31A-000AC45E101C}" type="pres">
      <dgm:prSet presAssocID="{32E189B1-3A48-407E-AEBD-AD4A5FC09CF1}" presName="negativeSpace" presStyleCnt="0"/>
      <dgm:spPr/>
    </dgm:pt>
    <dgm:pt modelId="{E53583AF-D95F-404F-A2F6-9B858F052ABB}" type="pres">
      <dgm:prSet presAssocID="{32E189B1-3A48-407E-AEBD-AD4A5FC09CF1}" presName="childText" presStyleLbl="conFgAcc1" presStyleIdx="1" presStyleCnt="3">
        <dgm:presLayoutVars>
          <dgm:bulletEnabled val="1"/>
        </dgm:presLayoutVars>
      </dgm:prSet>
      <dgm:spPr>
        <a:noFill/>
        <a:ln>
          <a:noFill/>
        </a:ln>
      </dgm:spPr>
    </dgm:pt>
    <dgm:pt modelId="{8CF16A3E-C1D2-4C43-BD83-B6A1D2DB3A2A}" type="pres">
      <dgm:prSet presAssocID="{4DB76038-3066-448F-B985-F0EF016BFE5C}" presName="spaceBetweenRectangles" presStyleCnt="0"/>
      <dgm:spPr/>
    </dgm:pt>
    <dgm:pt modelId="{40E72A8B-0CD3-4833-83BB-40ED06ED5388}" type="pres">
      <dgm:prSet presAssocID="{89764685-FC8C-4880-8AFD-594F79B6BF6F}" presName="parentLin" presStyleCnt="0"/>
      <dgm:spPr/>
    </dgm:pt>
    <dgm:pt modelId="{3CA16A3C-D193-41A5-82E3-DD8117BEAF69}" type="pres">
      <dgm:prSet presAssocID="{89764685-FC8C-4880-8AFD-594F79B6BF6F}" presName="parentLeftMargin" presStyleLbl="node1" presStyleIdx="1" presStyleCnt="3"/>
      <dgm:spPr/>
    </dgm:pt>
    <dgm:pt modelId="{9D0CE733-A8FE-4C6B-8818-81A46071BD26}" type="pres">
      <dgm:prSet presAssocID="{89764685-FC8C-4880-8AFD-594F79B6BF6F}" presName="parentText" presStyleLbl="node1" presStyleIdx="2" presStyleCnt="3" custScaleX="142857" custLinFactNeighborX="-9496" custLinFactNeighborY="4820">
        <dgm:presLayoutVars>
          <dgm:chMax val="0"/>
          <dgm:bulletEnabled val="1"/>
        </dgm:presLayoutVars>
      </dgm:prSet>
      <dgm:spPr/>
    </dgm:pt>
    <dgm:pt modelId="{0E676B13-2165-4CDA-86EB-F336C392D9A3}" type="pres">
      <dgm:prSet presAssocID="{89764685-FC8C-4880-8AFD-594F79B6BF6F}" presName="negativeSpace" presStyleCnt="0"/>
      <dgm:spPr/>
    </dgm:pt>
    <dgm:pt modelId="{FB1511C9-7107-45C8-8554-06E0BBC48773}" type="pres">
      <dgm:prSet presAssocID="{89764685-FC8C-4880-8AFD-594F79B6BF6F}" presName="childText" presStyleLbl="conFgAcc1" presStyleIdx="2" presStyleCnt="3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8EBF3003-0643-492E-9070-FABF1907500F}" type="presOf" srcId="{1CCCF436-CB95-4925-BC70-629A9FA0B0B3}" destId="{39969BA1-06A4-4CB9-9C0C-0227C6AA54D0}" srcOrd="0" destOrd="0" presId="urn:microsoft.com/office/officeart/2005/8/layout/list1"/>
    <dgm:cxn modelId="{3678300B-A49C-4977-8CF0-738C8C86AD41}" type="presOf" srcId="{C533486D-9675-4252-B769-262B04BA928F}" destId="{2947B415-5A68-46BB-AA48-89164CF73E48}" srcOrd="0" destOrd="0" presId="urn:microsoft.com/office/officeart/2005/8/layout/list1"/>
    <dgm:cxn modelId="{56E40822-FD07-4F19-8F8C-AF2C685D1380}" type="presOf" srcId="{89764685-FC8C-4880-8AFD-594F79B6BF6F}" destId="{3CA16A3C-D193-41A5-82E3-DD8117BEAF69}" srcOrd="0" destOrd="0" presId="urn:microsoft.com/office/officeart/2005/8/layout/list1"/>
    <dgm:cxn modelId="{1706F640-CC8B-4E0F-AD79-18208D877D1F}" type="presOf" srcId="{32E189B1-3A48-407E-AEBD-AD4A5FC09CF1}" destId="{C3BE69FB-420B-4D24-BF63-6F26B53A748B}" srcOrd="1" destOrd="0" presId="urn:microsoft.com/office/officeart/2005/8/layout/list1"/>
    <dgm:cxn modelId="{3E837A5C-398A-4F96-AD98-06C68AB93CF1}" type="presOf" srcId="{89764685-FC8C-4880-8AFD-594F79B6BF6F}" destId="{9D0CE733-A8FE-4C6B-8818-81A46071BD26}" srcOrd="1" destOrd="0" presId="urn:microsoft.com/office/officeart/2005/8/layout/list1"/>
    <dgm:cxn modelId="{2C124E6D-F0B3-4CA7-9C8E-F574CF767924}" srcId="{C533486D-9675-4252-B769-262B04BA928F}" destId="{1CCCF436-CB95-4925-BC70-629A9FA0B0B3}" srcOrd="0" destOrd="0" parTransId="{F0DAB915-E9D3-4DA8-A5B1-AB6BB40A3252}" sibTransId="{6238EE5D-5E9D-4329-825D-7848DF972717}"/>
    <dgm:cxn modelId="{E7FAA257-A7A6-4392-9862-B33C69319B68}" srcId="{C533486D-9675-4252-B769-262B04BA928F}" destId="{32E189B1-3A48-407E-AEBD-AD4A5FC09CF1}" srcOrd="1" destOrd="0" parTransId="{887C17E2-265B-45B8-995B-BADEB3D3E80A}" sibTransId="{4DB76038-3066-448F-B985-F0EF016BFE5C}"/>
    <dgm:cxn modelId="{7D481686-3291-414D-B6C4-25A03907C629}" srcId="{C533486D-9675-4252-B769-262B04BA928F}" destId="{89764685-FC8C-4880-8AFD-594F79B6BF6F}" srcOrd="2" destOrd="0" parTransId="{1B944FDE-26CF-47EF-8195-B1050453AD9C}" sibTransId="{074D1467-745D-40B7-8EF8-BFDF08BEFDD5}"/>
    <dgm:cxn modelId="{5974F092-8CC3-457A-822D-60F771F3BD87}" type="presOf" srcId="{32E189B1-3A48-407E-AEBD-AD4A5FC09CF1}" destId="{769B5972-D593-4662-A6A4-190E025D4BF0}" srcOrd="0" destOrd="0" presId="urn:microsoft.com/office/officeart/2005/8/layout/list1"/>
    <dgm:cxn modelId="{9EA62DAC-E782-4D7C-BCBC-996E4A9063AB}" type="presOf" srcId="{1CCCF436-CB95-4925-BC70-629A9FA0B0B3}" destId="{F59FC68B-E891-4426-87FD-BB9349B2F8A0}" srcOrd="1" destOrd="0" presId="urn:microsoft.com/office/officeart/2005/8/layout/list1"/>
    <dgm:cxn modelId="{FD7D61A3-4C41-4753-ACED-D5BB7D58B6AC}" type="presParOf" srcId="{2947B415-5A68-46BB-AA48-89164CF73E48}" destId="{A1C479ED-D97F-4A91-8B8B-81CAE6A5E37E}" srcOrd="0" destOrd="0" presId="urn:microsoft.com/office/officeart/2005/8/layout/list1"/>
    <dgm:cxn modelId="{F50BB848-AFB4-4DD9-A9BC-19B9D871ADD9}" type="presParOf" srcId="{A1C479ED-D97F-4A91-8B8B-81CAE6A5E37E}" destId="{39969BA1-06A4-4CB9-9C0C-0227C6AA54D0}" srcOrd="0" destOrd="0" presId="urn:microsoft.com/office/officeart/2005/8/layout/list1"/>
    <dgm:cxn modelId="{26D6420E-DE31-4637-8B0C-CD20DC887F9F}" type="presParOf" srcId="{A1C479ED-D97F-4A91-8B8B-81CAE6A5E37E}" destId="{F59FC68B-E891-4426-87FD-BB9349B2F8A0}" srcOrd="1" destOrd="0" presId="urn:microsoft.com/office/officeart/2005/8/layout/list1"/>
    <dgm:cxn modelId="{75FED881-A2B1-4459-98AF-036C0898BF36}" type="presParOf" srcId="{2947B415-5A68-46BB-AA48-89164CF73E48}" destId="{0D5FAF57-C2E6-430C-8DBD-D63CDB695359}" srcOrd="1" destOrd="0" presId="urn:microsoft.com/office/officeart/2005/8/layout/list1"/>
    <dgm:cxn modelId="{6AD93AC4-8A6E-44AE-A7CF-9D3CF89F6409}" type="presParOf" srcId="{2947B415-5A68-46BB-AA48-89164CF73E48}" destId="{9157C760-7659-405C-85D9-43892F1462F6}" srcOrd="2" destOrd="0" presId="urn:microsoft.com/office/officeart/2005/8/layout/list1"/>
    <dgm:cxn modelId="{FF1A0FC2-718B-426F-9621-E6FE4BE39B19}" type="presParOf" srcId="{2947B415-5A68-46BB-AA48-89164CF73E48}" destId="{3C085806-AB37-4DDA-8E84-77438B6C53CC}" srcOrd="3" destOrd="0" presId="urn:microsoft.com/office/officeart/2005/8/layout/list1"/>
    <dgm:cxn modelId="{A1D86A8E-E89B-43AE-8C89-75A44188D262}" type="presParOf" srcId="{2947B415-5A68-46BB-AA48-89164CF73E48}" destId="{1B9A8F9A-FCDF-4831-A42D-A1C68518A947}" srcOrd="4" destOrd="0" presId="urn:microsoft.com/office/officeart/2005/8/layout/list1"/>
    <dgm:cxn modelId="{2DEB5DD9-53F7-4AC8-9811-CBFB05BFA821}" type="presParOf" srcId="{1B9A8F9A-FCDF-4831-A42D-A1C68518A947}" destId="{769B5972-D593-4662-A6A4-190E025D4BF0}" srcOrd="0" destOrd="0" presId="urn:microsoft.com/office/officeart/2005/8/layout/list1"/>
    <dgm:cxn modelId="{04E226FA-9F1F-4AB6-A49A-2689A7F39977}" type="presParOf" srcId="{1B9A8F9A-FCDF-4831-A42D-A1C68518A947}" destId="{C3BE69FB-420B-4D24-BF63-6F26B53A748B}" srcOrd="1" destOrd="0" presId="urn:microsoft.com/office/officeart/2005/8/layout/list1"/>
    <dgm:cxn modelId="{97854D8A-76AB-466D-89C6-46A65B300B21}" type="presParOf" srcId="{2947B415-5A68-46BB-AA48-89164CF73E48}" destId="{8D7D0CE4-BD7E-4A5E-A31A-000AC45E101C}" srcOrd="5" destOrd="0" presId="urn:microsoft.com/office/officeart/2005/8/layout/list1"/>
    <dgm:cxn modelId="{007E302C-6905-4DD9-A767-8332C9F73FAA}" type="presParOf" srcId="{2947B415-5A68-46BB-AA48-89164CF73E48}" destId="{E53583AF-D95F-404F-A2F6-9B858F052ABB}" srcOrd="6" destOrd="0" presId="urn:microsoft.com/office/officeart/2005/8/layout/list1"/>
    <dgm:cxn modelId="{F22953EE-D47C-483C-A2C9-4DFEBF5A9FC9}" type="presParOf" srcId="{2947B415-5A68-46BB-AA48-89164CF73E48}" destId="{8CF16A3E-C1D2-4C43-BD83-B6A1D2DB3A2A}" srcOrd="7" destOrd="0" presId="urn:microsoft.com/office/officeart/2005/8/layout/list1"/>
    <dgm:cxn modelId="{1735CDE0-E359-419A-8050-F477DD95FA72}" type="presParOf" srcId="{2947B415-5A68-46BB-AA48-89164CF73E48}" destId="{40E72A8B-0CD3-4833-83BB-40ED06ED5388}" srcOrd="8" destOrd="0" presId="urn:microsoft.com/office/officeart/2005/8/layout/list1"/>
    <dgm:cxn modelId="{9D4C6D49-9DF9-4598-A65A-0AE93678EA5F}" type="presParOf" srcId="{40E72A8B-0CD3-4833-83BB-40ED06ED5388}" destId="{3CA16A3C-D193-41A5-82E3-DD8117BEAF69}" srcOrd="0" destOrd="0" presId="urn:microsoft.com/office/officeart/2005/8/layout/list1"/>
    <dgm:cxn modelId="{E6BCAAAC-75D4-4C46-8E25-0FDEB8D95533}" type="presParOf" srcId="{40E72A8B-0CD3-4833-83BB-40ED06ED5388}" destId="{9D0CE733-A8FE-4C6B-8818-81A46071BD26}" srcOrd="1" destOrd="0" presId="urn:microsoft.com/office/officeart/2005/8/layout/list1"/>
    <dgm:cxn modelId="{22E4323E-A250-450D-A54B-DF35252C132D}" type="presParOf" srcId="{2947B415-5A68-46BB-AA48-89164CF73E48}" destId="{0E676B13-2165-4CDA-86EB-F336C392D9A3}" srcOrd="9" destOrd="0" presId="urn:microsoft.com/office/officeart/2005/8/layout/list1"/>
    <dgm:cxn modelId="{8524EDE3-5EB4-40EF-886C-2D052EEB1CC8}" type="presParOf" srcId="{2947B415-5A68-46BB-AA48-89164CF73E48}" destId="{FB1511C9-7107-45C8-8554-06E0BBC487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7C760-7659-405C-85D9-43892F1462F6}">
      <dsp:nvSpPr>
        <dsp:cNvPr id="0" name=""/>
        <dsp:cNvSpPr/>
      </dsp:nvSpPr>
      <dsp:spPr>
        <a:xfrm>
          <a:off x="0" y="801882"/>
          <a:ext cx="8373372" cy="554400"/>
        </a:xfrm>
        <a:prstGeom prst="rect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FC68B-E891-4426-87FD-BB9349B2F8A0}">
      <dsp:nvSpPr>
        <dsp:cNvPr id="0" name=""/>
        <dsp:cNvSpPr/>
      </dsp:nvSpPr>
      <dsp:spPr>
        <a:xfrm>
          <a:off x="398634" y="4740"/>
          <a:ext cx="7972685" cy="1121862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45" tIns="0" rIns="221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D6006B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rPr>
            <a:t>dostarczenie informacji na temat funkcjonowania przedszkola w zakresie współpracy z rodzicami </a:t>
          </a:r>
          <a:endParaRPr lang="pl-PL" sz="2000" b="1" kern="1200" dirty="0">
            <a:solidFill>
              <a:srgbClr val="D6006B"/>
            </a:solidFill>
            <a:latin typeface="Comic Sans MS" panose="030F0702030302020204" pitchFamily="66" charset="0"/>
          </a:endParaRPr>
        </a:p>
      </dsp:txBody>
      <dsp:txXfrm>
        <a:off x="453399" y="59505"/>
        <a:ext cx="7863155" cy="1012332"/>
      </dsp:txXfrm>
    </dsp:sp>
    <dsp:sp modelId="{E53583AF-D95F-404F-A2F6-9B858F052ABB}">
      <dsp:nvSpPr>
        <dsp:cNvPr id="0" name=""/>
        <dsp:cNvSpPr/>
      </dsp:nvSpPr>
      <dsp:spPr>
        <a:xfrm>
          <a:off x="0" y="2696886"/>
          <a:ext cx="8373372" cy="554400"/>
        </a:xfrm>
        <a:prstGeom prst="rect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E69FB-420B-4D24-BF63-6F26B53A748B}">
      <dsp:nvSpPr>
        <dsp:cNvPr id="0" name=""/>
        <dsp:cNvSpPr/>
      </dsp:nvSpPr>
      <dsp:spPr>
        <a:xfrm>
          <a:off x="398634" y="1475082"/>
          <a:ext cx="7972685" cy="1546524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45" tIns="0" rIns="221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D6006B"/>
              </a:solidFill>
              <a:latin typeface="Comic Sans MS" panose="030F0702030302020204" pitchFamily="66" charset="0"/>
            </a:rPr>
            <a:t>poznanie oczekiwań rodziców co do sposobów</a:t>
          </a:r>
          <a:br>
            <a:rPr lang="pl-PL" sz="2000" b="1" kern="1200" dirty="0">
              <a:solidFill>
                <a:srgbClr val="D6006B"/>
              </a:solidFill>
              <a:latin typeface="Comic Sans MS" panose="030F0702030302020204" pitchFamily="66" charset="0"/>
            </a:rPr>
          </a:br>
          <a:r>
            <a:rPr lang="pl-PL" sz="2000" b="1" kern="1200" dirty="0">
              <a:solidFill>
                <a:srgbClr val="D6006B"/>
              </a:solidFill>
              <a:latin typeface="Comic Sans MS" panose="030F0702030302020204" pitchFamily="66" charset="0"/>
            </a:rPr>
            <a:t> i form współpracy z placówką. </a:t>
          </a:r>
        </a:p>
      </dsp:txBody>
      <dsp:txXfrm>
        <a:off x="474129" y="1550577"/>
        <a:ext cx="7821695" cy="1395534"/>
      </dsp:txXfrm>
    </dsp:sp>
    <dsp:sp modelId="{FB1511C9-7107-45C8-8554-06E0BBC48773}">
      <dsp:nvSpPr>
        <dsp:cNvPr id="0" name=""/>
        <dsp:cNvSpPr/>
      </dsp:nvSpPr>
      <dsp:spPr>
        <a:xfrm>
          <a:off x="0" y="3694806"/>
          <a:ext cx="8373372" cy="554400"/>
        </a:xfrm>
        <a:prstGeom prst="rect">
          <a:avLst/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CE733-A8FE-4C6B-8818-81A46071BD26}">
      <dsp:nvSpPr>
        <dsp:cNvPr id="0" name=""/>
        <dsp:cNvSpPr/>
      </dsp:nvSpPr>
      <dsp:spPr>
        <a:xfrm>
          <a:off x="360780" y="3401389"/>
          <a:ext cx="7972685" cy="649440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545" tIns="0" rIns="22154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rgbClr val="D6006B"/>
              </a:solidFill>
              <a:latin typeface="Comic Sans MS" panose="030F0702030302020204" pitchFamily="66" charset="0"/>
            </a:rPr>
            <a:t>poznanie opinii nauczycieli na temat współpracy z rodzicami</a:t>
          </a:r>
        </a:p>
      </dsp:txBody>
      <dsp:txXfrm>
        <a:off x="392483" y="3433092"/>
        <a:ext cx="7909279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64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2BC8-622E-421D-A87B-C8770C80F501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084C-47E4-42F3-B0CC-3F783B8DF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88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440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50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383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8681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729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5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39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9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02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333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24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696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29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68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0B15-F6B1-4684-AF4C-61EF4F69EFBF}" type="datetimeFigureOut">
              <a:rPr lang="pl-PL" smtClean="0"/>
              <a:t>16.08.2019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3705F8F-22E5-4677-9261-1B5F2C53C0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85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E94183-68B1-4163-89B0-076237F49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73" y="1710268"/>
            <a:ext cx="9398789" cy="3060515"/>
          </a:xfrm>
        </p:spPr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4800" b="1" dirty="0">
                <a:solidFill>
                  <a:srgbClr val="D6006B"/>
                </a:solidFill>
                <a:latin typeface="Comic Sans MS" panose="030F0702030302020204" pitchFamily="66" charset="0"/>
              </a:rPr>
              <a:t>EWALUACJA WEWNĘTRZNA</a:t>
            </a:r>
            <a:br>
              <a:rPr lang="pl-PL" sz="4800" b="1" dirty="0">
                <a:solidFill>
                  <a:srgbClr val="D6006B"/>
                </a:solidFill>
                <a:latin typeface="Comic Sans MS" panose="030F0702030302020204" pitchFamily="66" charset="0"/>
              </a:rPr>
            </a:br>
            <a:r>
              <a:rPr lang="pl-PL" sz="4800" b="1" dirty="0">
                <a:solidFill>
                  <a:srgbClr val="D6006B"/>
                </a:solidFill>
                <a:latin typeface="Comic Sans MS" panose="030F0702030302020204" pitchFamily="66" charset="0"/>
              </a:rPr>
              <a:t>CECHOWA</a:t>
            </a:r>
            <a:br>
              <a:rPr lang="pl-PL" sz="4800" b="1" dirty="0">
                <a:solidFill>
                  <a:srgbClr val="D6006B"/>
                </a:solidFill>
                <a:latin typeface="Comic Sans MS" panose="030F0702030302020204" pitchFamily="66" charset="0"/>
              </a:rPr>
            </a:br>
            <a:br>
              <a:rPr lang="pl-PL" dirty="0">
                <a:solidFill>
                  <a:srgbClr val="D6006B"/>
                </a:solidFill>
                <a:latin typeface="Comic Sans MS" panose="030F0702030302020204" pitchFamily="66" charset="0"/>
              </a:rPr>
            </a:br>
            <a:r>
              <a:rPr lang="pl-PL" sz="4400" u="sng" dirty="0">
                <a:solidFill>
                  <a:srgbClr val="D6006B"/>
                </a:solidFill>
                <a:latin typeface="Comic Sans MS" panose="030F0702030302020204" pitchFamily="66" charset="0"/>
              </a:rPr>
              <a:t>Rodzic jako partner przedszkola</a:t>
            </a:r>
            <a:br>
              <a:rPr lang="pl-PL" sz="4400" dirty="0">
                <a:solidFill>
                  <a:srgbClr val="D6006B"/>
                </a:solidFill>
                <a:latin typeface="Comic Sans MS" panose="030F0702030302020204" pitchFamily="66" charset="0"/>
              </a:rPr>
            </a:br>
            <a:r>
              <a:rPr lang="pl-PL" sz="4400" dirty="0">
                <a:solidFill>
                  <a:srgbClr val="D6006B"/>
                </a:solidFill>
                <a:latin typeface="Comic Sans MS" panose="030F0702030302020204" pitchFamily="66" charset="0"/>
              </a:rPr>
              <a:t> </a:t>
            </a:r>
            <a:r>
              <a:rPr lang="pl-PL" sz="2700" dirty="0">
                <a:solidFill>
                  <a:srgbClr val="D6006B"/>
                </a:solidFill>
                <a:latin typeface="Comic Sans MS" panose="030F0702030302020204" pitchFamily="66" charset="0"/>
              </a:rPr>
              <a:t>wymaganie 9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0E4936D-E1E0-43AE-BC96-15AEDBE93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312" y="6363338"/>
            <a:ext cx="7766936" cy="494662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D6006B"/>
                </a:solidFill>
              </a:rPr>
              <a:t>czerwiec 2019 r. </a:t>
            </a:r>
          </a:p>
        </p:txBody>
      </p:sp>
    </p:spTree>
    <p:extLst>
      <p:ext uri="{BB962C8B-B14F-4D97-AF65-F5344CB8AC3E}">
        <p14:creationId xmlns:p14="http://schemas.microsoft.com/office/powerpoint/2010/main" val="47894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601ABED-2A42-429A-8CB3-3DF32460C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714155"/>
              </p:ext>
            </p:extLst>
          </p:nvPr>
        </p:nvGraphicFramePr>
        <p:xfrm>
          <a:off x="449453" y="480448"/>
          <a:ext cx="4293030" cy="547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5">
            <a:extLst>
              <a:ext uri="{FF2B5EF4-FFF2-40B4-BE49-F238E27FC236}">
                <a16:creationId xmlns:a16="http://schemas.microsoft.com/office/drawing/2014/main" id="{30F262FB-11B3-41CA-9A41-FCFB7648D8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02882"/>
              </p:ext>
            </p:extLst>
          </p:nvPr>
        </p:nvGraphicFramePr>
        <p:xfrm>
          <a:off x="5003369" y="-54164"/>
          <a:ext cx="5191932" cy="6664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451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95AD45-D801-4451-A1CF-04E7ACFD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5281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Czy system kontaktów z Rodzicami spełnia Pani oczekiwania?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34F18F7-5547-423C-8A0A-50B1831217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484509" y="1263113"/>
          <a:ext cx="4963520" cy="262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>
            <a:extLst>
              <a:ext uri="{FF2B5EF4-FFF2-40B4-BE49-F238E27FC236}">
                <a16:creationId xmlns:a16="http://schemas.microsoft.com/office/drawing/2014/main" id="{BC83DD94-60CE-4EE4-833D-38B6D0A0A66E}"/>
              </a:ext>
            </a:extLst>
          </p:cNvPr>
          <p:cNvSpPr/>
          <p:nvPr/>
        </p:nvSpPr>
        <p:spPr>
          <a:xfrm>
            <a:off x="3781586" y="1607234"/>
            <a:ext cx="6793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Comic Sans MS" panose="030F0702030302020204" pitchFamily="66" charset="0"/>
              </a:rPr>
              <a:t>Z jakich form współpracy z Rodzicami korzysta Pani najchętniej?</a:t>
            </a:r>
            <a:endParaRPr lang="pl-PL" dirty="0"/>
          </a:p>
        </p:txBody>
      </p:sp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F5D6C221-2BC3-478B-961C-5BF7D2777E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664363"/>
              </p:ext>
            </p:extLst>
          </p:nvPr>
        </p:nvGraphicFramePr>
        <p:xfrm>
          <a:off x="3131506" y="2274521"/>
          <a:ext cx="7019883" cy="4327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1617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6725E9-8DB3-4A00-955D-7DBEF375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2621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WNIOSKI: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24266F-4A4D-4518-A8FB-88A3D4127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7300" y="1846881"/>
            <a:ext cx="9272577" cy="4401519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PRZEDSZKOLE OFERUJE RODZICOM WIELE FORM WSPÓŁPRACY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RODZICE WIDZĄ POTRZEBĘ WSPÓŁPRACY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RODZICE CZUJĄ SIĘ PARTNERAMI PRZEDSZKOLA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RODZICE BARDZO DOBRZE OCENIAJĄ WSPÓŁPRACĘ </a:t>
            </a:r>
            <a:b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Z PRZEDSZKOLEM ZARÓWNO POD WZGLĘDEM ORGAZNIACJI JAKI </a:t>
            </a:r>
            <a:b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 FORM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PREFEROWANE PRZEZ RODZICÓW FORMY KONTAKTU,TO MAILE, ROZMOWA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NAUCZYCIELE BARDZO DOBRZE OCENIAJĄ WSPÓŁPRACĘ </a:t>
            </a:r>
            <a:b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Z RODZICAMI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PREFEROWANE PRZEZ NAUCZYCIELI FORMY KONTAKTU, TO ROZMOWA, MAILE i IMPREZY PRZEDSZKOLE</a:t>
            </a:r>
          </a:p>
          <a:p>
            <a:pPr marL="285750" indent="-285750">
              <a:buFontTx/>
              <a:buChar char="-"/>
            </a:pP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 RODZICE, NAUCZYECIELE I DYREKCJA SĄ SPÓJNI CO DO FORM </a:t>
            </a:r>
            <a:b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sz="2100" b="1" dirty="0">
                <a:solidFill>
                  <a:schemeClr val="tx1"/>
                </a:solidFill>
                <a:latin typeface="Comic Sans MS" panose="030F0702030302020204" pitchFamily="66" charset="0"/>
              </a:rPr>
              <a:t>I ORGANZACJI WSPÓŁPRACY</a:t>
            </a:r>
          </a:p>
          <a:p>
            <a:pPr marL="285750" indent="-285750">
              <a:buFontTx/>
              <a:buChar char="-"/>
            </a:pPr>
            <a:endParaRPr lang="pl-PL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820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8080AE-3D90-4EEA-BF28-D11F0C1C2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51722"/>
            <a:ext cx="8596668" cy="636104"/>
          </a:xfrm>
        </p:spPr>
        <p:txBody>
          <a:bodyPr>
            <a:noAutofit/>
          </a:bodyPr>
          <a:lstStyle/>
          <a:p>
            <a:r>
              <a:rPr lang="pl-PL" b="1" dirty="0">
                <a:latin typeface="Comic Sans MS" panose="030F0702030302020204" pitchFamily="66" charset="0"/>
              </a:rPr>
              <a:t>PODSTAWA</a:t>
            </a:r>
            <a:r>
              <a:rPr lang="pl-PL" sz="4000" b="1" dirty="0">
                <a:latin typeface="Comic Sans MS" panose="030F0702030302020204" pitchFamily="66" charset="0"/>
              </a:rPr>
              <a:t> 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36FBB5-17E6-4712-9100-90FA16697A1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/>
            <a:r>
              <a:rPr lang="x-none" sz="2400" b="1" dirty="0">
                <a:solidFill>
                  <a:schemeClr val="tx1"/>
                </a:solidFill>
              </a:rPr>
              <a:t>Ustawa z dnia </a:t>
            </a:r>
            <a:r>
              <a:rPr lang="pl-PL" sz="2400" b="1" dirty="0">
                <a:solidFill>
                  <a:schemeClr val="tx1"/>
                </a:solidFill>
              </a:rPr>
              <a:t>14 grudnia 2016</a:t>
            </a:r>
            <a:r>
              <a:rPr lang="x-none" sz="2400" b="1" dirty="0">
                <a:solidFill>
                  <a:schemeClr val="tx1"/>
                </a:solidFill>
              </a:rPr>
              <a:t> r. o </a:t>
            </a:r>
            <a:r>
              <a:rPr lang="pl-PL" sz="2400" b="1" dirty="0">
                <a:solidFill>
                  <a:schemeClr val="tx1"/>
                </a:solidFill>
              </a:rPr>
              <a:t>Prawo oświatowe</a:t>
            </a:r>
            <a:r>
              <a:rPr lang="x-none" sz="2400" b="1" dirty="0">
                <a:solidFill>
                  <a:schemeClr val="tx1"/>
                </a:solidFill>
              </a:rPr>
              <a:t> (t.j. Dz.U. z 20</a:t>
            </a:r>
            <a:r>
              <a:rPr lang="pl-PL" sz="2400" b="1" dirty="0">
                <a:solidFill>
                  <a:schemeClr val="tx1"/>
                </a:solidFill>
              </a:rPr>
              <a:t>17</a:t>
            </a:r>
            <a:r>
              <a:rPr lang="x-none" sz="2400" b="1" dirty="0">
                <a:solidFill>
                  <a:schemeClr val="tx1"/>
                </a:solidFill>
              </a:rPr>
              <a:t> r., poz.</a:t>
            </a:r>
            <a:r>
              <a:rPr lang="pl-PL" sz="2400" b="1" dirty="0">
                <a:solidFill>
                  <a:schemeClr val="tx1"/>
                </a:solidFill>
              </a:rPr>
              <a:t> 59)</a:t>
            </a:r>
            <a:br>
              <a:rPr lang="pl-PL" sz="2400" b="1" dirty="0">
                <a:solidFill>
                  <a:schemeClr val="tx1"/>
                </a:solidFill>
              </a:rPr>
            </a:br>
            <a:endParaRPr lang="pl-PL" sz="2400" b="1" dirty="0">
              <a:solidFill>
                <a:schemeClr val="tx1"/>
              </a:solidFill>
            </a:endParaRPr>
          </a:p>
          <a:p>
            <a:pPr lvl="0"/>
            <a:r>
              <a:rPr lang="x-none" sz="2400" b="1" dirty="0">
                <a:solidFill>
                  <a:schemeClr val="tx1"/>
                </a:solidFill>
              </a:rPr>
              <a:t>Rozporządzenie </a:t>
            </a:r>
            <a:r>
              <a:rPr lang="pl-PL" sz="2400" b="1" dirty="0">
                <a:solidFill>
                  <a:schemeClr val="tx1"/>
                </a:solidFill>
              </a:rPr>
              <a:t>MEN</a:t>
            </a:r>
            <a:r>
              <a:rPr lang="x-none" sz="2400" b="1" dirty="0">
                <a:solidFill>
                  <a:schemeClr val="tx1"/>
                </a:solidFill>
              </a:rPr>
              <a:t> z dnia </a:t>
            </a:r>
            <a:r>
              <a:rPr lang="pl-PL" sz="2400" b="1" dirty="0">
                <a:solidFill>
                  <a:schemeClr val="tx1"/>
                </a:solidFill>
              </a:rPr>
              <a:t>25 sierpnia 2017</a:t>
            </a:r>
            <a:r>
              <a:rPr lang="x-none" sz="2400" b="1" dirty="0">
                <a:solidFill>
                  <a:schemeClr val="tx1"/>
                </a:solidFill>
              </a:rPr>
              <a:t> r. w sprawie nadzoru pedagogicznego (Dz.U. z </a:t>
            </a:r>
            <a:r>
              <a:rPr lang="pl-PL" sz="2400" b="1" dirty="0">
                <a:solidFill>
                  <a:schemeClr val="tx1"/>
                </a:solidFill>
              </a:rPr>
              <a:t>2017</a:t>
            </a:r>
            <a:r>
              <a:rPr lang="x-none" sz="2400" b="1" dirty="0">
                <a:solidFill>
                  <a:schemeClr val="tx1"/>
                </a:solidFill>
              </a:rPr>
              <a:t>r., poz. </a:t>
            </a:r>
            <a:r>
              <a:rPr lang="pl-PL" sz="2400" b="1" dirty="0">
                <a:solidFill>
                  <a:schemeClr val="tx1"/>
                </a:solidFill>
              </a:rPr>
              <a:t>1658</a:t>
            </a:r>
            <a:r>
              <a:rPr lang="x-none" sz="2400" b="1" dirty="0">
                <a:solidFill>
                  <a:schemeClr val="tx1"/>
                </a:solidFill>
              </a:rPr>
              <a:t>).</a:t>
            </a:r>
            <a:br>
              <a:rPr lang="pl-PL" sz="2400" b="1" dirty="0">
                <a:solidFill>
                  <a:schemeClr val="tx1"/>
                </a:solidFill>
              </a:rPr>
            </a:br>
            <a:endParaRPr lang="pl-PL" sz="2400" b="1" dirty="0">
              <a:solidFill>
                <a:schemeClr val="tx1"/>
              </a:solidFill>
            </a:endParaRPr>
          </a:p>
          <a:p>
            <a:pPr lvl="0"/>
            <a:r>
              <a:rPr lang="pl-PL" sz="2400" b="1" dirty="0">
                <a:solidFill>
                  <a:schemeClr val="tx1"/>
                </a:solidFill>
              </a:rPr>
              <a:t>Rozporządzenie MEN z dnia 11 sierpnia 2017 r. w sprawie wymagań wobec szkół i placówek  (Dz.U. z 2017, poz. 1611).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76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F89BA6-8FE0-4017-AAD2-2EC314B5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8753"/>
          </a:xfrm>
        </p:spPr>
        <p:txBody>
          <a:bodyPr/>
          <a:lstStyle/>
          <a:p>
            <a:r>
              <a:rPr lang="pl-PL" b="1" dirty="0">
                <a:solidFill>
                  <a:srgbClr val="D6006B"/>
                </a:solidFill>
                <a:latin typeface="Comic Sans MS" panose="030F0702030302020204" pitchFamily="66" charset="0"/>
              </a:rPr>
              <a:t>CELE EWALUACJI: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AD0FBEE-7561-4766-9204-468F88C415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947280"/>
              </p:ext>
            </p:extLst>
          </p:nvPr>
        </p:nvGraphicFramePr>
        <p:xfrm>
          <a:off x="677863" y="1457740"/>
          <a:ext cx="8373372" cy="42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0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8CAE66-A6E9-487F-9013-4F745A9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8578" y="583769"/>
            <a:ext cx="10956726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Comic Sans MS" panose="030F0702030302020204" pitchFamily="66" charset="0"/>
              </a:rPr>
              <a:t>W ankiecie udział wzięło 27 Rodziców</a:t>
            </a:r>
            <a:br>
              <a:rPr lang="pl-PL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l-PL" b="1" dirty="0">
                <a:solidFill>
                  <a:schemeClr val="tx1"/>
                </a:solidFill>
                <a:latin typeface="Comic Sans MS" panose="030F0702030302020204" pitchFamily="66" charset="0"/>
              </a:rPr>
              <a:t> co stanowi 54% społeczności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33086D8-B314-4AB4-A51E-55981DE73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469319"/>
              </p:ext>
            </p:extLst>
          </p:nvPr>
        </p:nvGraphicFramePr>
        <p:xfrm>
          <a:off x="58102" y="1904569"/>
          <a:ext cx="2286038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ymbol zastępczy zawartości 5">
            <a:extLst>
              <a:ext uri="{FF2B5EF4-FFF2-40B4-BE49-F238E27FC236}">
                <a16:creationId xmlns:a16="http://schemas.microsoft.com/office/drawing/2014/main" id="{EBD2EF67-9CCE-4EC2-88D7-D7DC48788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150899"/>
              </p:ext>
            </p:extLst>
          </p:nvPr>
        </p:nvGraphicFramePr>
        <p:xfrm>
          <a:off x="2209124" y="1904569"/>
          <a:ext cx="1921032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80FEFFD7-B033-49DE-909C-126DA9AD36F6}"/>
              </a:ext>
            </a:extLst>
          </p:cNvPr>
          <p:cNvGraphicFramePr>
            <a:graphicFrameLocks/>
          </p:cNvGraphicFramePr>
          <p:nvPr/>
        </p:nvGraphicFramePr>
        <p:xfrm>
          <a:off x="4377758" y="1904569"/>
          <a:ext cx="1786200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Symbol zastępczy zawartości 5">
            <a:extLst>
              <a:ext uri="{FF2B5EF4-FFF2-40B4-BE49-F238E27FC236}">
                <a16:creationId xmlns:a16="http://schemas.microsoft.com/office/drawing/2014/main" id="{039F34A5-FE4E-437D-845E-DACE562ABA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643288"/>
              </p:ext>
            </p:extLst>
          </p:nvPr>
        </p:nvGraphicFramePr>
        <p:xfrm>
          <a:off x="6299833" y="1904569"/>
          <a:ext cx="1786200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Symbol zastępczy zawartości 5">
            <a:extLst>
              <a:ext uri="{FF2B5EF4-FFF2-40B4-BE49-F238E27FC236}">
                <a16:creationId xmlns:a16="http://schemas.microsoft.com/office/drawing/2014/main" id="{0D70464C-A19F-437F-9760-9CCA2BD895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34378"/>
              </p:ext>
            </p:extLst>
          </p:nvPr>
        </p:nvGraphicFramePr>
        <p:xfrm>
          <a:off x="8235213" y="1904568"/>
          <a:ext cx="1747663" cy="205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ytuł 1">
            <a:extLst>
              <a:ext uri="{FF2B5EF4-FFF2-40B4-BE49-F238E27FC236}">
                <a16:creationId xmlns:a16="http://schemas.microsoft.com/office/drawing/2014/main" id="{55DEA0E0-7D4D-4270-B1CA-4E042257F29A}"/>
              </a:ext>
            </a:extLst>
          </p:cNvPr>
          <p:cNvSpPr txBox="1">
            <a:spLocks/>
          </p:cNvSpPr>
          <p:nvPr/>
        </p:nvSpPr>
        <p:spPr>
          <a:xfrm>
            <a:off x="356462" y="3710553"/>
            <a:ext cx="9159498" cy="294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pl-PL" sz="16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pl-PL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Czy Rodzic powinien uczestniczyć w życiu przedszkola?</a:t>
            </a:r>
          </a:p>
          <a:p>
            <a:endParaRPr lang="pl-PL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2. Czy są Państwo informowani o podejmowanych działaniach i decyzjach?</a:t>
            </a:r>
          </a:p>
          <a:p>
            <a:endParaRPr lang="pl-PL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3. Czy mają Państwo możliwość współdecydowania o sprawach przedszkola?</a:t>
            </a:r>
          </a:p>
          <a:p>
            <a:endParaRPr lang="pl-PL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4. Czy działania przedszkola przy rozwiazywaniu problemów są wystarczające?</a:t>
            </a:r>
          </a:p>
          <a:p>
            <a:endParaRPr lang="pl-PL" sz="1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5. Czy przedszkole wspiera Rodziców w wychowaniu Dzieci? </a:t>
            </a:r>
            <a:endParaRPr lang="pl-PL" sz="1800" dirty="0">
              <a:solidFill>
                <a:schemeClr val="tx1"/>
              </a:solidFill>
            </a:endParaRPr>
          </a:p>
        </p:txBody>
      </p:sp>
      <p:graphicFrame>
        <p:nvGraphicFramePr>
          <p:cNvPr id="13" name="Symbol zastępczy zawartości 5">
            <a:extLst>
              <a:ext uri="{FF2B5EF4-FFF2-40B4-BE49-F238E27FC236}">
                <a16:creationId xmlns:a16="http://schemas.microsoft.com/office/drawing/2014/main" id="{F22AEE34-C078-4B80-B16A-7DC6EBC2D4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477925"/>
              </p:ext>
            </p:extLst>
          </p:nvPr>
        </p:nvGraphicFramePr>
        <p:xfrm>
          <a:off x="4206766" y="1904569"/>
          <a:ext cx="2286038" cy="195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3313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9F0F97-A5DB-48B3-B700-C3A85C313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76" y="253139"/>
            <a:ext cx="9226083" cy="707756"/>
          </a:xfrm>
        </p:spPr>
        <p:txBody>
          <a:bodyPr>
            <a:normAutofit fontScale="90000"/>
          </a:bodyPr>
          <a:lstStyle/>
          <a:p>
            <a:pPr lvl="0"/>
            <a:r>
              <a:rPr lang="pl-PL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W jaki sposób przedszkole uzyskuje informacje na temat Państwa oczekiwań dotyczących współpracy? 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B35C8DC9-39A1-4DDB-816C-F2CCE129C9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810681"/>
              </p:ext>
            </p:extLst>
          </p:nvPr>
        </p:nvGraphicFramePr>
        <p:xfrm>
          <a:off x="2170335" y="960895"/>
          <a:ext cx="5036377" cy="2376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Prostokąt 10">
            <a:extLst>
              <a:ext uri="{FF2B5EF4-FFF2-40B4-BE49-F238E27FC236}">
                <a16:creationId xmlns:a16="http://schemas.microsoft.com/office/drawing/2014/main" id="{0DA4B78A-F04F-45CA-A826-CBAE034F09F2}"/>
              </a:ext>
            </a:extLst>
          </p:cNvPr>
          <p:cNvSpPr/>
          <p:nvPr/>
        </p:nvSpPr>
        <p:spPr>
          <a:xfrm>
            <a:off x="289876" y="3520186"/>
            <a:ext cx="8745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Comic Sans MS" panose="030F0702030302020204" pitchFamily="66" charset="0"/>
              </a:rPr>
              <a:t>W jaki sposób Rodzice uczestniczą w życiu przedszkola?</a:t>
            </a:r>
            <a:endParaRPr lang="pl-PL" dirty="0"/>
          </a:p>
        </p:txBody>
      </p:sp>
      <p:graphicFrame>
        <p:nvGraphicFramePr>
          <p:cNvPr id="12" name="Symbol zastępczy zawartości 9">
            <a:extLst>
              <a:ext uri="{FF2B5EF4-FFF2-40B4-BE49-F238E27FC236}">
                <a16:creationId xmlns:a16="http://schemas.microsoft.com/office/drawing/2014/main" id="{8E6448E4-6FAE-4113-A6DE-B8382E3EF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155616"/>
              </p:ext>
            </p:extLst>
          </p:nvPr>
        </p:nvGraphicFramePr>
        <p:xfrm>
          <a:off x="449452" y="4018059"/>
          <a:ext cx="8167606" cy="2839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462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41F1DC-8181-476F-88D0-82F95F463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1776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Preferowane formy kontaktu przez Rodziców: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00782B89-1DD3-434E-8DB2-8F8BEDEEC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055601"/>
              </p:ext>
            </p:extLst>
          </p:nvPr>
        </p:nvGraphicFramePr>
        <p:xfrm>
          <a:off x="304718" y="1131376"/>
          <a:ext cx="8234847" cy="500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45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229D0F49-B55A-42E5-9C8D-D08266AADB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930355"/>
              </p:ext>
            </p:extLst>
          </p:nvPr>
        </p:nvGraphicFramePr>
        <p:xfrm>
          <a:off x="356461" y="1101255"/>
          <a:ext cx="9087521" cy="534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86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909FDA-43A4-4844-A904-2B7193F4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5281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Comic Sans MS" panose="030F0702030302020204" pitchFamily="66" charset="0"/>
              </a:rPr>
              <a:t>Jak Państwo oceniają swoją współpracę z przedszkolem?</a:t>
            </a:r>
            <a:endParaRPr lang="pl-PL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3E8F340-0D89-4243-A9A3-8DA95780FC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641551"/>
              </p:ext>
            </p:extLst>
          </p:nvPr>
        </p:nvGraphicFramePr>
        <p:xfrm>
          <a:off x="677334" y="1084881"/>
          <a:ext cx="8776632" cy="282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>
            <a:extLst>
              <a:ext uri="{FF2B5EF4-FFF2-40B4-BE49-F238E27FC236}">
                <a16:creationId xmlns:a16="http://schemas.microsoft.com/office/drawing/2014/main" id="{0A1507FC-5366-4A51-B63F-5B52E656072C}"/>
              </a:ext>
            </a:extLst>
          </p:cNvPr>
          <p:cNvSpPr/>
          <p:nvPr/>
        </p:nvSpPr>
        <p:spPr>
          <a:xfrm>
            <a:off x="898900" y="3429000"/>
            <a:ext cx="8375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Jak Państwo oceniają wpływ Rodziców na działanie przedszkola</a:t>
            </a:r>
            <a:r>
              <a:rPr lang="pl-PL" b="1" dirty="0">
                <a:solidFill>
                  <a:srgbClr val="002060"/>
                </a:solidFill>
              </a:rPr>
              <a:t>?</a:t>
            </a:r>
            <a:endParaRPr lang="pl-PL" dirty="0"/>
          </a:p>
        </p:txBody>
      </p:sp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92D6A62A-31FB-4AC8-94BD-6198E0F9FA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111066"/>
              </p:ext>
            </p:extLst>
          </p:nvPr>
        </p:nvGraphicFramePr>
        <p:xfrm>
          <a:off x="587351" y="3429000"/>
          <a:ext cx="10168473" cy="407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079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B8BE3E-11D7-4D1B-B6D5-C6D61108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W ankiecie wzięło udział 4 Nauczycieli, co stanowi 100% społeczności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03B79377-4ABB-4DBE-A666-30372B5D09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09558"/>
              </p:ext>
            </p:extLst>
          </p:nvPr>
        </p:nvGraphicFramePr>
        <p:xfrm>
          <a:off x="6095999" y="1933702"/>
          <a:ext cx="4396353" cy="406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ymbol zastępczy zawartości 5">
            <a:extLst>
              <a:ext uri="{FF2B5EF4-FFF2-40B4-BE49-F238E27FC236}">
                <a16:creationId xmlns:a16="http://schemas.microsoft.com/office/drawing/2014/main" id="{982A11D0-3406-4B39-BDDC-EA283CF19F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668159"/>
              </p:ext>
            </p:extLst>
          </p:nvPr>
        </p:nvGraphicFramePr>
        <p:xfrm>
          <a:off x="536712" y="1743276"/>
          <a:ext cx="5228657" cy="406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113137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281</Words>
  <Application>Microsoft Office PowerPoint</Application>
  <PresentationFormat>Panoramiczny</PresentationFormat>
  <Paragraphs>50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Comic Sans MS</vt:lpstr>
      <vt:lpstr>Trebuchet MS</vt:lpstr>
      <vt:lpstr>Wingdings 3</vt:lpstr>
      <vt:lpstr>Faseta</vt:lpstr>
      <vt:lpstr>   EWALUACJA WEWNĘTRZNA CECHOWA  Rodzic jako partner przedszkola  wymaganie 9</vt:lpstr>
      <vt:lpstr>PODSTAWA PRAWNA</vt:lpstr>
      <vt:lpstr>CELE EWALUACJI:</vt:lpstr>
      <vt:lpstr>W ankiecie udział wzięło 27 Rodziców  co stanowi 54% społeczności</vt:lpstr>
      <vt:lpstr>W jaki sposób przedszkole uzyskuje informacje na temat Państwa oczekiwań dotyczących współpracy?  </vt:lpstr>
      <vt:lpstr>Preferowane formy kontaktu przez Rodziców:</vt:lpstr>
      <vt:lpstr>Prezentacja programu PowerPoint</vt:lpstr>
      <vt:lpstr>Jak Państwo oceniają swoją współpracę z przedszkolem?</vt:lpstr>
      <vt:lpstr>W ankiecie wzięło udział 4 Nauczycieli, co stanowi 100% społeczności</vt:lpstr>
      <vt:lpstr>Prezentacja programu PowerPoint</vt:lpstr>
      <vt:lpstr>Czy system kontaktów z Rodzicami spełnia Pani oczekiwania?</vt:lpstr>
      <vt:lpstr>WNIOSKI: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EWALUACJA WEWNĘTRZNA Cechowa Rodzic jako partner przedszkola  wymaganie 9</dc:title>
  <dc:creator>Rekrutacja</dc:creator>
  <cp:lastModifiedBy>Rekrutacja</cp:lastModifiedBy>
  <cp:revision>8</cp:revision>
  <dcterms:created xsi:type="dcterms:W3CDTF">2019-08-16T10:00:23Z</dcterms:created>
  <dcterms:modified xsi:type="dcterms:W3CDTF">2019-08-16T11:47:38Z</dcterms:modified>
</cp:coreProperties>
</file>