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6725D6-F756-5714-7C4F-E719DAB382C6}" v="273" dt="2020-03-24T08:10:16.652"/>
    <p1510:client id="{3101A7F5-5D33-6F7F-CE3A-67715F0D3AFD}" v="2" dt="2020-03-24T08:42:09.502"/>
    <p1510:client id="{51F79F6C-5A74-B0AC-C829-21DD83543D95}" v="959" dt="2020-03-25T07:38:58.754"/>
    <p1510:client id="{AEB3857D-ABA3-D457-1811-5782D0A2F316}" v="1010" dt="2020-03-24T20:35:48.704"/>
    <p1510:client id="{C9B884EE-1FD3-35C4-6411-3B24BD259A2C}" v="9" dt="2020-03-24T17:00:54.283"/>
    <p1510:client id="{D0B02A50-AC3C-B511-F1FF-C70E83EB29C9}" v="249" dt="2020-03-24T09:38:54.967"/>
    <p1510:client id="{D2DC4218-BA07-3990-C34D-60AFB5D7C1EB}" v="71" dt="2020-03-24T10:46:51.204"/>
    <p1510:client id="{F7736703-855E-AEA9-F3BC-75F8CD8EF32F}" v="30" dt="2020-03-24T09:58:59.7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C8228F-86DD-4A93-8841-A5279804025B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pl-PL"/>
        </a:p>
      </dgm:t>
    </dgm:pt>
    <dgm:pt modelId="{8EDA5C17-0CD8-408D-A02D-4A7A20DF9AC2}">
      <dgm:prSet phldrT="[Tekst]" phldr="0"/>
      <dgm:spPr/>
      <dgm:t>
        <a:bodyPr/>
        <a:lstStyle/>
        <a:p>
          <a:pPr rtl="0"/>
          <a:r>
            <a:rPr lang="pl-PL">
              <a:latin typeface="T"/>
            </a:rPr>
            <a:t>Poznanie oczekiwań rodziców co do sposobów i form wspomagania rozwoju dzieci</a:t>
          </a:r>
        </a:p>
      </dgm:t>
    </dgm:pt>
    <dgm:pt modelId="{C08E70E0-FC29-4478-B0E6-E4C34F915917}" type="parTrans" cxnId="{7C8026B1-D39B-4810-9626-391DFB17C768}">
      <dgm:prSet/>
      <dgm:spPr/>
      <dgm:t>
        <a:bodyPr/>
        <a:lstStyle/>
        <a:p>
          <a:endParaRPr lang="pl-PL"/>
        </a:p>
      </dgm:t>
    </dgm:pt>
    <dgm:pt modelId="{4A539CFC-286C-4829-99D4-2EC2C17F01AD}" type="sibTrans" cxnId="{7C8026B1-D39B-4810-9626-391DFB17C768}">
      <dgm:prSet/>
      <dgm:spPr/>
      <dgm:t>
        <a:bodyPr/>
        <a:lstStyle/>
        <a:p>
          <a:endParaRPr lang="pl-PL"/>
        </a:p>
      </dgm:t>
    </dgm:pt>
    <dgm:pt modelId="{10945539-E804-4B94-831E-56D9DEECCF71}">
      <dgm:prSet phldr="0"/>
      <dgm:spPr/>
      <dgm:t>
        <a:bodyPr/>
        <a:lstStyle/>
        <a:p>
          <a:pPr rtl="0"/>
          <a:r>
            <a:rPr lang="pl-PL">
              <a:latin typeface="T"/>
              <a:cs typeface="Times New Roman"/>
            </a:rPr>
            <a:t>Pozyskanie informacji czy przedszkole wspomaga rozwój dzieci, </a:t>
          </a:r>
          <a:br>
            <a:rPr lang="pl-PL">
              <a:latin typeface="T"/>
              <a:cs typeface="Times New Roman"/>
            </a:rPr>
          </a:br>
          <a:r>
            <a:rPr lang="pl-PL">
              <a:latin typeface="T"/>
              <a:cs typeface="Times New Roman"/>
            </a:rPr>
            <a:t>z uwzględnieniem ich indywidualnej sytuacji</a:t>
          </a:r>
          <a:endParaRPr lang="pl-PL">
            <a:latin typeface="T"/>
          </a:endParaRPr>
        </a:p>
      </dgm:t>
    </dgm:pt>
    <dgm:pt modelId="{18B4DB58-81DE-4002-AC14-5D5A5EA5742E}" type="parTrans" cxnId="{55A8D88A-6D1C-48B8-A455-F8591F375B0E}">
      <dgm:prSet/>
      <dgm:spPr/>
    </dgm:pt>
    <dgm:pt modelId="{98769E21-B743-4A9A-A83C-AD1790C33C70}" type="sibTrans" cxnId="{55A8D88A-6D1C-48B8-A455-F8591F375B0E}">
      <dgm:prSet/>
      <dgm:spPr/>
      <dgm:t>
        <a:bodyPr/>
        <a:lstStyle/>
        <a:p>
          <a:endParaRPr lang="en-US"/>
        </a:p>
      </dgm:t>
    </dgm:pt>
    <dgm:pt modelId="{783A2D9E-FE9D-474B-A1BC-3D06CBF20EDC}">
      <dgm:prSet phldr="0"/>
      <dgm:spPr/>
      <dgm:t>
        <a:bodyPr/>
        <a:lstStyle/>
        <a:p>
          <a:pPr rtl="0"/>
          <a:r>
            <a:rPr lang="pl-PL">
              <a:latin typeface="T"/>
            </a:rPr>
            <a:t>Poznanie opinii nauczycieli na temat wspomagania rozwoju dzieci</a:t>
          </a:r>
        </a:p>
      </dgm:t>
    </dgm:pt>
    <dgm:pt modelId="{F4783C46-1336-4A8E-92E6-6ECE9D7B1DF6}" type="parTrans" cxnId="{E7CC2C23-FB55-44C2-813D-5813A24898BA}">
      <dgm:prSet/>
      <dgm:spPr/>
    </dgm:pt>
    <dgm:pt modelId="{F73AB53B-F645-4179-B279-9478CB333283}" type="sibTrans" cxnId="{E7CC2C23-FB55-44C2-813D-5813A24898BA}">
      <dgm:prSet/>
      <dgm:spPr/>
      <dgm:t>
        <a:bodyPr/>
        <a:lstStyle/>
        <a:p>
          <a:endParaRPr lang="en-US"/>
        </a:p>
      </dgm:t>
    </dgm:pt>
    <dgm:pt modelId="{735C6418-1087-4DEF-9297-8EDE0531C175}" type="pres">
      <dgm:prSet presAssocID="{95C8228F-86DD-4A93-8841-A5279804025B}" presName="linear" presStyleCnt="0">
        <dgm:presLayoutVars>
          <dgm:animLvl val="lvl"/>
          <dgm:resizeHandles val="exact"/>
        </dgm:presLayoutVars>
      </dgm:prSet>
      <dgm:spPr/>
    </dgm:pt>
    <dgm:pt modelId="{25ED5952-06DB-4521-BED2-D88449DC571D}" type="pres">
      <dgm:prSet presAssocID="{10945539-E804-4B94-831E-56D9DEECCF7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9FE3E25-1F97-46F3-ADB6-1F540EC65541}" type="pres">
      <dgm:prSet presAssocID="{98769E21-B743-4A9A-A83C-AD1790C33C70}" presName="spacer" presStyleCnt="0"/>
      <dgm:spPr/>
    </dgm:pt>
    <dgm:pt modelId="{50D64097-3636-4D46-A3B9-12BE9B0E05C0}" type="pres">
      <dgm:prSet presAssocID="{8EDA5C17-0CD8-408D-A02D-4A7A20DF9AC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DD28E0B-BC11-498A-B824-99F04064E9DD}" type="pres">
      <dgm:prSet presAssocID="{4A539CFC-286C-4829-99D4-2EC2C17F01AD}" presName="spacer" presStyleCnt="0"/>
      <dgm:spPr/>
    </dgm:pt>
    <dgm:pt modelId="{1567D8A8-8B73-4EAE-8C56-994D57AB4633}" type="pres">
      <dgm:prSet presAssocID="{783A2D9E-FE9D-474B-A1BC-3D06CBF20EDC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E7CC2C23-FB55-44C2-813D-5813A24898BA}" srcId="{95C8228F-86DD-4A93-8841-A5279804025B}" destId="{783A2D9E-FE9D-474B-A1BC-3D06CBF20EDC}" srcOrd="2" destOrd="0" parTransId="{F4783C46-1336-4A8E-92E6-6ECE9D7B1DF6}" sibTransId="{F73AB53B-F645-4179-B279-9478CB333283}"/>
    <dgm:cxn modelId="{9AA7856F-DC04-4F40-93D2-273AC4F5B333}" type="presOf" srcId="{783A2D9E-FE9D-474B-A1BC-3D06CBF20EDC}" destId="{1567D8A8-8B73-4EAE-8C56-994D57AB4633}" srcOrd="0" destOrd="0" presId="urn:microsoft.com/office/officeart/2005/8/layout/vList2"/>
    <dgm:cxn modelId="{55A8D88A-6D1C-48B8-A455-F8591F375B0E}" srcId="{95C8228F-86DD-4A93-8841-A5279804025B}" destId="{10945539-E804-4B94-831E-56D9DEECCF71}" srcOrd="0" destOrd="0" parTransId="{18B4DB58-81DE-4002-AC14-5D5A5EA5742E}" sibTransId="{98769E21-B743-4A9A-A83C-AD1790C33C70}"/>
    <dgm:cxn modelId="{7C8026B1-D39B-4810-9626-391DFB17C768}" srcId="{95C8228F-86DD-4A93-8841-A5279804025B}" destId="{8EDA5C17-0CD8-408D-A02D-4A7A20DF9AC2}" srcOrd="1" destOrd="0" parTransId="{C08E70E0-FC29-4478-B0E6-E4C34F915917}" sibTransId="{4A539CFC-286C-4829-99D4-2EC2C17F01AD}"/>
    <dgm:cxn modelId="{7668C3CF-6046-4EDA-B6DA-04CB0F23B7D6}" type="presOf" srcId="{8EDA5C17-0CD8-408D-A02D-4A7A20DF9AC2}" destId="{50D64097-3636-4D46-A3B9-12BE9B0E05C0}" srcOrd="0" destOrd="0" presId="urn:microsoft.com/office/officeart/2005/8/layout/vList2"/>
    <dgm:cxn modelId="{0E7601F7-F72E-4D9F-8B49-E6D81D69683E}" type="presOf" srcId="{95C8228F-86DD-4A93-8841-A5279804025B}" destId="{735C6418-1087-4DEF-9297-8EDE0531C175}" srcOrd="0" destOrd="0" presId="urn:microsoft.com/office/officeart/2005/8/layout/vList2"/>
    <dgm:cxn modelId="{EC6097FF-AAEE-49D8-83BD-12670B5C5C81}" type="presOf" srcId="{10945539-E804-4B94-831E-56D9DEECCF71}" destId="{25ED5952-06DB-4521-BED2-D88449DC571D}" srcOrd="0" destOrd="0" presId="urn:microsoft.com/office/officeart/2005/8/layout/vList2"/>
    <dgm:cxn modelId="{788F37EE-FA77-4FFC-A124-B945A1C6B9F0}" type="presParOf" srcId="{735C6418-1087-4DEF-9297-8EDE0531C175}" destId="{25ED5952-06DB-4521-BED2-D88449DC571D}" srcOrd="0" destOrd="0" presId="urn:microsoft.com/office/officeart/2005/8/layout/vList2"/>
    <dgm:cxn modelId="{AC575460-E4DB-4A88-A181-C9796337B181}" type="presParOf" srcId="{735C6418-1087-4DEF-9297-8EDE0531C175}" destId="{B9FE3E25-1F97-46F3-ADB6-1F540EC65541}" srcOrd="1" destOrd="0" presId="urn:microsoft.com/office/officeart/2005/8/layout/vList2"/>
    <dgm:cxn modelId="{0D86F29B-3C91-4463-8B44-54FD4079B7BA}" type="presParOf" srcId="{735C6418-1087-4DEF-9297-8EDE0531C175}" destId="{50D64097-3636-4D46-A3B9-12BE9B0E05C0}" srcOrd="2" destOrd="0" presId="urn:microsoft.com/office/officeart/2005/8/layout/vList2"/>
    <dgm:cxn modelId="{BDBDAF51-D956-49DC-9894-17D55FD449B6}" type="presParOf" srcId="{735C6418-1087-4DEF-9297-8EDE0531C175}" destId="{6DD28E0B-BC11-498A-B824-99F04064E9DD}" srcOrd="3" destOrd="0" presId="urn:microsoft.com/office/officeart/2005/8/layout/vList2"/>
    <dgm:cxn modelId="{D3C0ADC6-6F88-4407-B59E-7EE6D1BEC14B}" type="presParOf" srcId="{735C6418-1087-4DEF-9297-8EDE0531C175}" destId="{1567D8A8-8B73-4EAE-8C56-994D57AB463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ED5952-06DB-4521-BED2-D88449DC571D}">
      <dsp:nvSpPr>
        <dsp:cNvPr id="0" name=""/>
        <dsp:cNvSpPr/>
      </dsp:nvSpPr>
      <dsp:spPr>
        <a:xfrm>
          <a:off x="0" y="295341"/>
          <a:ext cx="9618133" cy="11138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>
              <a:latin typeface="T"/>
              <a:cs typeface="Times New Roman"/>
            </a:rPr>
            <a:t>Pozyskanie informacji czy przedszkole wspomaga rozwój dzieci, </a:t>
          </a:r>
          <a:br>
            <a:rPr lang="pl-PL" sz="2800" kern="1200">
              <a:latin typeface="T"/>
              <a:cs typeface="Times New Roman"/>
            </a:rPr>
          </a:br>
          <a:r>
            <a:rPr lang="pl-PL" sz="2800" kern="1200">
              <a:latin typeface="T"/>
              <a:cs typeface="Times New Roman"/>
            </a:rPr>
            <a:t>z uwzględnieniem ich indywidualnej sytuacji</a:t>
          </a:r>
          <a:endParaRPr lang="pl-PL" sz="2800" kern="1200">
            <a:latin typeface="T"/>
          </a:endParaRPr>
        </a:p>
      </dsp:txBody>
      <dsp:txXfrm>
        <a:off x="54373" y="349714"/>
        <a:ext cx="9509387" cy="1005094"/>
      </dsp:txXfrm>
    </dsp:sp>
    <dsp:sp modelId="{50D64097-3636-4D46-A3B9-12BE9B0E05C0}">
      <dsp:nvSpPr>
        <dsp:cNvPr id="0" name=""/>
        <dsp:cNvSpPr/>
      </dsp:nvSpPr>
      <dsp:spPr>
        <a:xfrm>
          <a:off x="0" y="1489821"/>
          <a:ext cx="9618133" cy="11138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>
              <a:latin typeface="T"/>
            </a:rPr>
            <a:t>Poznanie oczekiwań rodziców co do sposobów i form wspomagania rozwoju dzieci</a:t>
          </a:r>
        </a:p>
      </dsp:txBody>
      <dsp:txXfrm>
        <a:off x="54373" y="1544194"/>
        <a:ext cx="9509387" cy="1005094"/>
      </dsp:txXfrm>
    </dsp:sp>
    <dsp:sp modelId="{1567D8A8-8B73-4EAE-8C56-994D57AB4633}">
      <dsp:nvSpPr>
        <dsp:cNvPr id="0" name=""/>
        <dsp:cNvSpPr/>
      </dsp:nvSpPr>
      <dsp:spPr>
        <a:xfrm>
          <a:off x="0" y="2684301"/>
          <a:ext cx="9618133" cy="11138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>
              <a:latin typeface="T"/>
            </a:rPr>
            <a:t>Poznanie opinii nauczycieli na temat wspomagania rozwoju dzieci</a:t>
          </a:r>
        </a:p>
      </dsp:txBody>
      <dsp:txXfrm>
        <a:off x="54373" y="2738674"/>
        <a:ext cx="9509387" cy="10050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30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225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58616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406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243667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0967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8473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352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6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699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231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553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090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123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12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21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33703" y="511079"/>
            <a:ext cx="8517390" cy="3701392"/>
          </a:xfrm>
        </p:spPr>
        <p:txBody>
          <a:bodyPr/>
          <a:lstStyle/>
          <a:p>
            <a:pPr algn="ctr"/>
            <a:r>
              <a:rPr lang="en-US" cap="all" dirty="0">
                <a:ea typeface="+mj-lt"/>
                <a:cs typeface="+mj-lt"/>
              </a:rPr>
              <a:t>EWALUACJA WEWNĘTRZNA</a:t>
            </a:r>
            <a:br>
              <a:rPr lang="en-US" cap="all" dirty="0">
                <a:ea typeface="+mj-lt"/>
                <a:cs typeface="+mj-lt"/>
              </a:rPr>
            </a:br>
            <a:r>
              <a:rPr lang="en-US" cap="all" dirty="0">
                <a:ea typeface="+mj-lt"/>
                <a:cs typeface="+mj-lt"/>
              </a:rPr>
              <a:t>SIEWNA</a:t>
            </a:r>
          </a:p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3886" y="4120106"/>
            <a:ext cx="8032481" cy="2632444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20000"/>
              </a:lnSpc>
            </a:pPr>
            <a:r>
              <a:rPr lang="en-US" sz="2400" b="1" cap="all">
                <a:latin typeface="Times New Roman"/>
                <a:cs typeface="Times New Roman"/>
              </a:rPr>
              <a:t>PRZEDSZKOLE WSPOMAGA ROZWÓJ DZIECI </a:t>
            </a:r>
            <a:br>
              <a:rPr lang="en-US" sz="2400" b="1" cap="all">
                <a:latin typeface="Times New Roman"/>
                <a:cs typeface="Times New Roman"/>
              </a:rPr>
            </a:br>
            <a:r>
              <a:rPr lang="en-US" sz="2400" b="1" cap="all">
                <a:latin typeface="Times New Roman"/>
                <a:cs typeface="Times New Roman"/>
              </a:rPr>
              <a:t>Z UWZGLĘDNIENIEM ICH INDYWIDUALNEJ SYTUACJI</a:t>
            </a:r>
            <a:endParaRPr lang="pl-PL" sz="2400">
              <a:latin typeface="Times New Roman"/>
              <a:ea typeface="+mn-lt"/>
              <a:cs typeface="+mn-lt"/>
            </a:endParaRPr>
          </a:p>
          <a:p>
            <a:pPr algn="ctr">
              <a:lnSpc>
                <a:spcPct val="120000"/>
              </a:lnSpc>
            </a:pPr>
            <a:r>
              <a:rPr lang="en-US" b="1" cap="all">
                <a:latin typeface="Times New Roman"/>
                <a:cs typeface="Times New Roman"/>
              </a:rPr>
              <a:t>WYMAGANIE 6</a:t>
            </a:r>
            <a:endParaRPr lang="en-US">
              <a:latin typeface="Times New Roman"/>
              <a:ea typeface="+mn-lt"/>
              <a:cs typeface="+mn-lt"/>
            </a:endParaRPr>
          </a:p>
          <a:p>
            <a:pPr algn="ctr">
              <a:lnSpc>
                <a:spcPct val="120000"/>
              </a:lnSpc>
            </a:pPr>
            <a:endParaRPr lang="en-US" b="1" cap="all">
              <a:latin typeface="Times New Roman"/>
              <a:cs typeface="Times New Roman"/>
            </a:endParaRPr>
          </a:p>
          <a:p>
            <a:pPr algn="ctr">
              <a:lnSpc>
                <a:spcPct val="120000"/>
              </a:lnSpc>
            </a:pPr>
            <a:r>
              <a:rPr lang="en-US" sz="1400" b="1" cap="all">
                <a:latin typeface="Times New Roman"/>
                <a:cs typeface="Times New Roman"/>
              </a:rPr>
              <a:t>CZERWIEC 2020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040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4815A7B4-532E-48C9-AC24-D78ACF333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0" name="Freeform 14">
              <a:extLst>
                <a:ext uri="{FF2B5EF4-FFF2-40B4-BE49-F238E27FC236}">
                  <a16:creationId xmlns:a16="http://schemas.microsoft.com/office/drawing/2014/main" id="{D40109F4-CE5C-45F4-856E-F3F69C9FD4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3CBAA4DE-3D7B-460B-AE98-D9F9990C0B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7BF1ED3E-4F80-4AF6-A41B-44F53DDE61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C0B2D747-3E31-45C5-9A98-A9710A585F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A15FD4BA-3020-462D-8BE8-B3A65B8E49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A304284A-7318-4DD5-898C-2F6B23C778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9DF48E66-B635-4509-B115-E0987C014E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E3B96D94-5F5A-4F4C-810C-917BF4D266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7F3782D6-BFF8-4389-9D39-A023ADAA92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ECE162D4-FCAE-441B-B5E9-C91DE62124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C3512427-B7D2-4461-A4C6-7B1653198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5969" y="4553712"/>
            <a:ext cx="8288032" cy="10963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3400"/>
              <a:t>Czy przedszkole wspiera uzdolnienia, szczególne zainteresowania dziecka?</a:t>
            </a:r>
          </a:p>
        </p:txBody>
      </p:sp>
      <p:pic>
        <p:nvPicPr>
          <p:cNvPr id="4" name="Obraz 4" descr="Obraz zawierający zrzut ekranu&#10;&#10;Opis wygenerowany przy bardzo wysokim poziomie pewności">
            <a:extLst>
              <a:ext uri="{FF2B5EF4-FFF2-40B4-BE49-F238E27FC236}">
                <a16:creationId xmlns:a16="http://schemas.microsoft.com/office/drawing/2014/main" id="{28BE4E6A-570F-4ED5-B48E-FB7200502D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85409" y="331446"/>
            <a:ext cx="6469180" cy="3993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034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4815A7B4-532E-48C9-AC24-D78ACF333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2" name="Freeform 14">
              <a:extLst>
                <a:ext uri="{FF2B5EF4-FFF2-40B4-BE49-F238E27FC236}">
                  <a16:creationId xmlns:a16="http://schemas.microsoft.com/office/drawing/2014/main" id="{D40109F4-CE5C-45F4-856E-F3F69C9FD4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CBAA4DE-3D7B-460B-AE98-D9F9990C0B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BF1ED3E-4F80-4AF6-A41B-44F53DDE61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C0B2D747-3E31-45C5-9A98-A9710A585F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A15FD4BA-3020-462D-8BE8-B3A65B8E49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A304284A-7318-4DD5-898C-2F6B23C778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9DF48E66-B635-4509-B115-E0987C014E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E3B96D94-5F5A-4F4C-810C-917BF4D266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7F3782D6-BFF8-4389-9D39-A023ADAA92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ECE162D4-FCAE-441B-B5E9-C91DE62124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6D006904-579E-483C-8B37-BF4BAF686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5969" y="4553712"/>
            <a:ext cx="8288032" cy="10963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2600"/>
              <a:t>Czy w Państwa opinii dziecko potrzebuje którejś z form pomocy podczas pobytu w przedszkolu? </a:t>
            </a:r>
          </a:p>
        </p:txBody>
      </p:sp>
      <p:pic>
        <p:nvPicPr>
          <p:cNvPr id="6" name="Obraz 6" descr="Obraz zawierający parasol&#10;&#10;Opis wygenerowany przy bardzo wysokim poziomie pewności">
            <a:extLst>
              <a:ext uri="{FF2B5EF4-FFF2-40B4-BE49-F238E27FC236}">
                <a16:creationId xmlns:a16="http://schemas.microsoft.com/office/drawing/2014/main" id="{36C8FBAF-AE91-4323-BAF2-7C9CD4350A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80609" y="934222"/>
            <a:ext cx="7498750" cy="329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468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1B9E143-79B9-4DAF-8D08-81E1DAD856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5148" y="1649192"/>
            <a:ext cx="4185623" cy="576262"/>
          </a:xfrm>
        </p:spPr>
        <p:txBody>
          <a:bodyPr/>
          <a:lstStyle/>
          <a:p>
            <a:r>
              <a:rPr lang="pl-PL" dirty="0"/>
              <a:t>Czy Państwa dziecko znajduje się w szczególnej sytuacji społecznej, o której powinno wiedzieć przedszkole, aby potrafiło wspierać dziecko?</a:t>
            </a:r>
          </a:p>
        </p:txBody>
      </p:sp>
      <p:pic>
        <p:nvPicPr>
          <p:cNvPr id="7" name="Obraz 7" descr="Obraz zawierający zrzut ekranu&#10;&#10;Opis wygenerowany przy bardzo wysokim poziomie pewności">
            <a:extLst>
              <a:ext uri="{FF2B5EF4-FFF2-40B4-BE49-F238E27FC236}">
                <a16:creationId xmlns:a16="http://schemas.microsoft.com/office/drawing/2014/main" id="{0CE517A7-BE3A-4947-A7D3-7CF036AF2F8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5148" y="2446980"/>
            <a:ext cx="4629175" cy="2861065"/>
          </a:xfrm>
        </p:spPr>
      </p:pic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E63F335-2B77-43D3-97E7-CB20C43277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88383" y="455013"/>
            <a:ext cx="4185618" cy="815097"/>
          </a:xfrm>
        </p:spPr>
        <p:txBody>
          <a:bodyPr/>
          <a:lstStyle/>
          <a:p>
            <a:r>
              <a:rPr lang="pl-PL" dirty="0"/>
              <a:t>Jeśli tak, to czy w przedszkolu jest znana ta sytuacja?</a:t>
            </a:r>
          </a:p>
        </p:txBody>
      </p:sp>
      <p:pic>
        <p:nvPicPr>
          <p:cNvPr id="9" name="Obraz 9">
            <a:extLst>
              <a:ext uri="{FF2B5EF4-FFF2-40B4-BE49-F238E27FC236}">
                <a16:creationId xmlns:a16="http://schemas.microsoft.com/office/drawing/2014/main" id="{6DD52DFC-5BB3-4C5E-BA9A-8B9B9F289973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566056" y="2014803"/>
            <a:ext cx="4344841" cy="2690465"/>
          </a:xfrm>
        </p:spPr>
      </p:pic>
    </p:spTree>
    <p:extLst>
      <p:ext uri="{BB962C8B-B14F-4D97-AF65-F5344CB8AC3E}">
        <p14:creationId xmlns:p14="http://schemas.microsoft.com/office/powerpoint/2010/main" val="30200833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4815A7B4-532E-48C9-AC24-D78ACF333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D40109F4-CE5C-45F4-856E-F3F69C9FD4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CBAA4DE-3D7B-460B-AE98-D9F9990C0B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BF1ED3E-4F80-4AF6-A41B-44F53DDE61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23">
              <a:extLst>
                <a:ext uri="{FF2B5EF4-FFF2-40B4-BE49-F238E27FC236}">
                  <a16:creationId xmlns:a16="http://schemas.microsoft.com/office/drawing/2014/main" id="{C0B2D747-3E31-45C5-9A98-A9710A585F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5">
              <a:extLst>
                <a:ext uri="{FF2B5EF4-FFF2-40B4-BE49-F238E27FC236}">
                  <a16:creationId xmlns:a16="http://schemas.microsoft.com/office/drawing/2014/main" id="{A15FD4BA-3020-462D-8BE8-B3A65B8E49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A304284A-7318-4DD5-898C-2F6B23C778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7">
              <a:extLst>
                <a:ext uri="{FF2B5EF4-FFF2-40B4-BE49-F238E27FC236}">
                  <a16:creationId xmlns:a16="http://schemas.microsoft.com/office/drawing/2014/main" id="{9DF48E66-B635-4509-B115-E0987C014E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8">
              <a:extLst>
                <a:ext uri="{FF2B5EF4-FFF2-40B4-BE49-F238E27FC236}">
                  <a16:creationId xmlns:a16="http://schemas.microsoft.com/office/drawing/2014/main" id="{E3B96D94-5F5A-4F4C-810C-917BF4D266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9">
              <a:extLst>
                <a:ext uri="{FF2B5EF4-FFF2-40B4-BE49-F238E27FC236}">
                  <a16:creationId xmlns:a16="http://schemas.microsoft.com/office/drawing/2014/main" id="{7F3782D6-BFF8-4389-9D39-A023ADAA92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Isosceles Triangle 24">
              <a:extLst>
                <a:ext uri="{FF2B5EF4-FFF2-40B4-BE49-F238E27FC236}">
                  <a16:creationId xmlns:a16="http://schemas.microsoft.com/office/drawing/2014/main" id="{ECE162D4-FCAE-441B-B5E9-C91DE62124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9" name="Tytuł 8">
            <a:extLst>
              <a:ext uri="{FF2B5EF4-FFF2-40B4-BE49-F238E27FC236}">
                <a16:creationId xmlns:a16="http://schemas.microsoft.com/office/drawing/2014/main" id="{1939A4DC-4CAF-4A20-BCC6-6496A8ABC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855" y="1261331"/>
            <a:ext cx="3497565" cy="3002662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400"/>
              <a:t>Czy przedszkole podjęło działania uwzględniające tę sytuację?</a:t>
            </a:r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F6E918B1-FA59-42EF-8A8E-B0F3D1E540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0" name="Obraz 10" descr="Obraz zawierający rysunek&#10;&#10;Opis wygenerowany przy bardzo wysokim poziomie pewności">
            <a:extLst>
              <a:ext uri="{FF2B5EF4-FFF2-40B4-BE49-F238E27FC236}">
                <a16:creationId xmlns:a16="http://schemas.microsoft.com/office/drawing/2014/main" id="{6BA0C941-2F90-47ED-875F-9953FB79B8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8603" y="1920030"/>
            <a:ext cx="4887354" cy="3017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7733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4815A7B4-532E-48C9-AC24-D78ACF333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0" name="Freeform 14">
              <a:extLst>
                <a:ext uri="{FF2B5EF4-FFF2-40B4-BE49-F238E27FC236}">
                  <a16:creationId xmlns:a16="http://schemas.microsoft.com/office/drawing/2014/main" id="{D40109F4-CE5C-45F4-856E-F3F69C9FD4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3CBAA4DE-3D7B-460B-AE98-D9F9990C0B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7BF1ED3E-4F80-4AF6-A41B-44F53DDE61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C0B2D747-3E31-45C5-9A98-A9710A585F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A15FD4BA-3020-462D-8BE8-B3A65B8E49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A304284A-7318-4DD5-898C-2F6B23C778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9DF48E66-B635-4509-B115-E0987C014E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E3B96D94-5F5A-4F4C-810C-917BF4D266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7F3782D6-BFF8-4389-9D39-A023ADAA92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ECE162D4-FCAE-441B-B5E9-C91DE62124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2DD827A6-75DF-49F2-99DE-3BEA38D47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5969" y="4553712"/>
            <a:ext cx="8288032" cy="10963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3000"/>
              <a:t>Czy Państwa zdaniem w Przedszkolu można zauważyć jakiekolwiek formy dyskryminacji?</a:t>
            </a:r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id="{689EB0BA-8221-492F-B2CB-9182068D04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58364" y="934222"/>
            <a:ext cx="5343240" cy="329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522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446A3A-80C9-4C6C-8364-3B0AC975D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i="1" dirty="0"/>
              <a:t>WNIOSKI Z EWALUACJI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43A991D-8B20-4315-8ED6-148CAE0EC7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pl-PL" dirty="0">
                <a:latin typeface="Times New Roman"/>
                <a:cs typeface="Times New Roman"/>
              </a:rPr>
              <a:t>Rodzice w swoich opiniach wykazują, że nauczyciele interesują się potrzebami i możliwościami dzieci.</a:t>
            </a:r>
            <a:endParaRPr lang="pl-PL" dirty="0"/>
          </a:p>
          <a:p>
            <a:r>
              <a:rPr lang="pl-PL" dirty="0">
                <a:latin typeface="Times New Roman"/>
                <a:ea typeface="+mn-lt"/>
                <a:cs typeface="+mn-lt"/>
              </a:rPr>
              <a:t>Zdaniem większości rodziców nie ma potrzeby indywidualnego podejścia do ich dzieci. Indywidualnego podejścia oczekuje sześcioro rodziców ankietowanych, dla dzieci zdolnych, z dużą wrażliwością</a:t>
            </a:r>
          </a:p>
          <a:p>
            <a:r>
              <a:rPr lang="pl-PL" dirty="0">
                <a:latin typeface="Times New Roman"/>
                <a:ea typeface="+mn-lt"/>
                <a:cs typeface="+mn-lt"/>
              </a:rPr>
              <a:t>W ocenie zdecydowanej większości rodziców przedszkole podejmuje działania odpowiednie dla potrzeb dzieci.</a:t>
            </a:r>
          </a:p>
          <a:p>
            <a:r>
              <a:rPr lang="pl-PL" dirty="0">
                <a:ea typeface="+mn-lt"/>
                <a:cs typeface="+mn-lt"/>
              </a:rPr>
              <a:t>R</a:t>
            </a:r>
            <a:r>
              <a:rPr lang="pl-PL" dirty="0">
                <a:latin typeface="Times New Roman"/>
                <a:ea typeface="+mn-lt"/>
                <a:cs typeface="+mn-lt"/>
              </a:rPr>
              <a:t>odzice wśród uzdolnień i zainteresowań dzieci wymieniają uzdolnienia plastyczne, taneczne, ruchowe, zainteresowanie kosmosem, szczególne uzdolnienia w grupach młodszych dotyczą umiejętności pisania i czytania.</a:t>
            </a:r>
          </a:p>
          <a:p>
            <a:r>
              <a:rPr lang="pl-PL" dirty="0">
                <a:latin typeface="Times New Roman"/>
                <a:ea typeface="+mn-lt"/>
                <a:cs typeface="+mn-lt"/>
              </a:rPr>
              <a:t>Przedszkole wspiera uzdolnienia dzieci daje możliwość uczestnictwa w zajęciach dodatkowych, różnych konkursach organizowanych przez przedszkole oraz w inicjatywie </a:t>
            </a:r>
            <a:r>
              <a:rPr lang="pl-PL" dirty="0" err="1">
                <a:latin typeface="Times New Roman"/>
                <a:ea typeface="+mn-lt"/>
                <a:cs typeface="+mn-lt"/>
              </a:rPr>
              <a:t>Odręcznik</a:t>
            </a:r>
            <a:r>
              <a:rPr lang="pl-PL" dirty="0">
                <a:latin typeface="Times New Roman"/>
                <a:ea typeface="+mn-lt"/>
                <a:cs typeface="+mn-lt"/>
              </a:rPr>
              <a:t>.</a:t>
            </a:r>
            <a:r>
              <a:rPr lang="pl-PL" dirty="0">
                <a:ea typeface="+mn-lt"/>
                <a:cs typeface="+mn-lt"/>
              </a:rPr>
              <a:t> </a:t>
            </a:r>
            <a:endParaRPr lang="pl-PL" dirty="0">
              <a:latin typeface="Times New Roman"/>
              <a:ea typeface="+mn-lt"/>
              <a:cs typeface="Times New Roman"/>
            </a:endParaRPr>
          </a:p>
          <a:p>
            <a:r>
              <a:rPr lang="pl-PL" dirty="0">
                <a:latin typeface="Times New Roman"/>
                <a:ea typeface="+mn-lt"/>
                <a:cs typeface="+mn-lt"/>
              </a:rPr>
              <a:t>Zdaniem rodziców dzieci potrzebują różnych form pomocy: terapii logopedycznej, zajęć korekcyjno-kompensacyjnych, zajęć z psychologiem, zajęć rozwijających uzdolnienia, terapii ręki.</a:t>
            </a:r>
            <a:endParaRPr lang="pl-PL" dirty="0">
              <a:latin typeface="Trebuchet MS"/>
              <a:ea typeface="+mn-lt"/>
              <a:cs typeface="Times New Roman"/>
            </a:endParaRPr>
          </a:p>
          <a:p>
            <a:r>
              <a:rPr lang="pl-PL" dirty="0">
                <a:ea typeface="+mn-lt"/>
                <a:cs typeface="+mn-lt"/>
              </a:rPr>
              <a:t> </a:t>
            </a:r>
            <a:r>
              <a:rPr lang="pl-PL" dirty="0">
                <a:latin typeface="Times New Roman"/>
                <a:ea typeface="+mn-lt"/>
                <a:cs typeface="+mn-lt"/>
              </a:rPr>
              <a:t>Zdaniem większości rodziców nie ma potrzeby wspierania dzieci z uwagi na sytuację społeczną. Kilkoro rodziców potrzebuje wsparcia dla dziecka z powodu rozstania rodziców i trudnej sytuacji rodzinnej</a:t>
            </a:r>
            <a:endParaRPr lang="pl-PL">
              <a:latin typeface="Times New Roman"/>
              <a:ea typeface="+mn-lt"/>
              <a:cs typeface="Times New Roman"/>
            </a:endParaRPr>
          </a:p>
          <a:p>
            <a:r>
              <a:rPr lang="pl-PL" dirty="0">
                <a:latin typeface="Times New Roman"/>
                <a:ea typeface="+mn-lt"/>
                <a:cs typeface="+mn-lt"/>
              </a:rPr>
              <a:t>W kilku przypadkach przedszkole podjęło działania uwzględniające trudną sytuację. </a:t>
            </a:r>
            <a:endParaRPr lang="pl-PL" dirty="0">
              <a:latin typeface="Times New Roman"/>
              <a:ea typeface="+mn-lt"/>
              <a:cs typeface="Times New Roman"/>
            </a:endParaRPr>
          </a:p>
          <a:p>
            <a:r>
              <a:rPr lang="pl-PL" dirty="0">
                <a:latin typeface="Times New Roman"/>
                <a:ea typeface="+mn-lt"/>
                <a:cs typeface="+mn-lt"/>
              </a:rPr>
              <a:t>Według zdecydowanej większości rodziców w przedszkolu nie zauważa się jakiejkolwiek formy dyskryminacji dzieci</a:t>
            </a:r>
            <a:r>
              <a:rPr lang="pl-PL" dirty="0">
                <a:ea typeface="+mn-lt"/>
                <a:cs typeface="+mn-lt"/>
              </a:rPr>
              <a:t>.</a:t>
            </a:r>
            <a:endParaRPr lang="pl-PL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70980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F1F855-E873-4C26-ADF2-9D07B0C66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/>
              <a:t>PODSTAWA PRAWNA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50E293E-0DC2-463E-AD94-BC8004CA5E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185486" cy="388077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z="2000" b="1">
                <a:ea typeface="+mn-lt"/>
                <a:cs typeface="+mn-lt"/>
              </a:rPr>
              <a:t>Ustawa z dnia 14 grudnia 2016 r. o Prawo oświatowe (</a:t>
            </a:r>
            <a:r>
              <a:rPr lang="pl-PL" sz="2000" b="1" err="1">
                <a:ea typeface="+mn-lt"/>
                <a:cs typeface="+mn-lt"/>
              </a:rPr>
              <a:t>t.j</a:t>
            </a:r>
            <a:r>
              <a:rPr lang="pl-PL" sz="2000" b="1">
                <a:ea typeface="+mn-lt"/>
                <a:cs typeface="+mn-lt"/>
              </a:rPr>
              <a:t>. Dz.U. z 2017 r., poz. 59)</a:t>
            </a:r>
            <a:endParaRPr lang="pl-PL" sz="2000" b="1"/>
          </a:p>
          <a:p>
            <a:endParaRPr lang="pl-PL" sz="2000" b="1">
              <a:latin typeface="Trebuchet MS"/>
              <a:cs typeface="Times New Roman"/>
            </a:endParaRPr>
          </a:p>
          <a:p>
            <a:r>
              <a:rPr lang="pl-PL" sz="2000" b="1">
                <a:latin typeface="Trebuchet MS"/>
                <a:cs typeface="Times New Roman"/>
              </a:rPr>
              <a:t>Rozporządzenie MEN z dnia 25 sierpnia 2017 r. w sprawie nadzoru pedagogicznego (Dz.U. z 2017r., poz. 1658)</a:t>
            </a:r>
          </a:p>
          <a:p>
            <a:endParaRPr lang="pl-PL" sz="2000" b="1">
              <a:latin typeface="Trebuchet MS"/>
              <a:cs typeface="Times New Roman"/>
            </a:endParaRPr>
          </a:p>
          <a:p>
            <a:r>
              <a:rPr lang="pl-PL" sz="2000" b="1">
                <a:latin typeface="Trebuchet MS"/>
                <a:cs typeface="Times New Roman"/>
              </a:rPr>
              <a:t>Rozporządzenie MEN z dnia 11 sierpnia 2017 r. w sprawie wymagań wobec szkół i placówek (Dz.U. z 2017, poz. 1611) </a:t>
            </a:r>
            <a:endParaRPr lang="pl-PL" sz="2400" i="1">
              <a:latin typeface="Trebuchet MS"/>
              <a:cs typeface="Times New Roman"/>
            </a:endParaRPr>
          </a:p>
          <a:p>
            <a:endParaRPr lang="pl-PL">
              <a:latin typeface="Times New Roman"/>
              <a:cs typeface="Times New Roman"/>
            </a:endParaRPr>
          </a:p>
          <a:p>
            <a:endParaRPr lang="pl-PL"/>
          </a:p>
          <a:p>
            <a:pPr>
              <a:buFont typeface="Arial" charset="2"/>
              <a:buChar char="•"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6116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45B71F80-1F92-4074-84D9-16A062B21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860C22E-8402-4BFE-AB6B-78C0030BF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pPr algn="ctr"/>
            <a:r>
              <a:rPr lang="pl-PL" sz="4400"/>
              <a:t>CELE EWALUACJI</a:t>
            </a:r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7209C9DA-6E0D-46D9-8275-C52222D8C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3EB57A4D-E0D0-46DA-B339-F24CA46FA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4" name="Diagram 4">
            <a:extLst>
              <a:ext uri="{FF2B5EF4-FFF2-40B4-BE49-F238E27FC236}">
                <a16:creationId xmlns:a16="http://schemas.microsoft.com/office/drawing/2014/main" id="{F850FDCB-A52D-4A0D-AB81-CC2293AC67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6669183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6148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ytuł 1">
            <a:extLst>
              <a:ext uri="{FF2B5EF4-FFF2-40B4-BE49-F238E27FC236}">
                <a16:creationId xmlns:a16="http://schemas.microsoft.com/office/drawing/2014/main" id="{6EF9F1A6-C3A1-4760-A482-C90D92FDD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pPr algn="ctr"/>
            <a:r>
              <a:rPr lang="pl-PL"/>
              <a:t>Pytania kluczowe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8F2E415-DE2E-4E69-B7FE-F1ED12F78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9629" y="2122923"/>
            <a:ext cx="4619706" cy="52247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buFont typeface="Wingdings" charset="2"/>
              <a:buChar char="Ø"/>
            </a:pPr>
            <a:r>
              <a:rPr lang="pl-PL">
                <a:latin typeface="Times New Roman"/>
                <a:cs typeface="Times New Roman"/>
              </a:rPr>
              <a:t>Czy w przedszkolu rozpoznaje się indywidualne potrzeby i możliwości dzieci oraz sytuacje społeczną każdego dziecka?</a:t>
            </a:r>
            <a:endParaRPr lang="pl-PL"/>
          </a:p>
          <a:p>
            <a:pPr>
              <a:buFont typeface="Wingdings" charset="2"/>
              <a:buChar char="Ø"/>
            </a:pPr>
            <a:r>
              <a:rPr lang="pl-PL">
                <a:latin typeface="Times New Roman"/>
                <a:cs typeface="Times New Roman"/>
              </a:rPr>
              <a:t>Czy informacje z przeprowadzonego rozpoznania są wykorzystywane w realizacji działań edukacyjnych? </a:t>
            </a:r>
          </a:p>
          <a:p>
            <a:pPr>
              <a:buFont typeface="Wingdings" charset="2"/>
              <a:buChar char="Ø"/>
            </a:pPr>
            <a:r>
              <a:rPr lang="pl-PL">
                <a:latin typeface="Times New Roman"/>
                <a:cs typeface="Times New Roman"/>
              </a:rPr>
              <a:t>Czy w opinii badanych wsparcie otrzymywane w przedszkolu odpowiada potrzebom dzieci?</a:t>
            </a:r>
          </a:p>
          <a:p>
            <a:pPr>
              <a:buFont typeface="Wingdings" charset="2"/>
              <a:buChar char="Ø"/>
            </a:pPr>
            <a:r>
              <a:rPr lang="pl-PL">
                <a:latin typeface="Times New Roman"/>
                <a:cs typeface="Times New Roman"/>
              </a:rPr>
              <a:t>Czy przedszkole współpracuje z innymi podmiotami świadczącymi poradnictwo </a:t>
            </a:r>
            <a:br>
              <a:rPr lang="pl-PL">
                <a:latin typeface="Times New Roman"/>
                <a:cs typeface="Times New Roman"/>
              </a:rPr>
            </a:br>
            <a:r>
              <a:rPr lang="pl-PL">
                <a:latin typeface="Times New Roman"/>
                <a:cs typeface="Times New Roman"/>
              </a:rPr>
              <a:t>i pomoc dzieciom, zgodnie z ich potrzebami i sytuacją społeczną?</a:t>
            </a:r>
          </a:p>
          <a:p>
            <a:pPr>
              <a:buFont typeface="Wingdings" charset="2"/>
              <a:buChar char="Ø"/>
            </a:pPr>
            <a:r>
              <a:rPr lang="pl-PL">
                <a:latin typeface="Times New Roman"/>
                <a:cs typeface="Times New Roman"/>
              </a:rPr>
              <a:t>Czy w przedszkolu są realizowane działania antydyskryminacyjne obejmujące całą społeczność przedszkola? </a:t>
            </a:r>
          </a:p>
          <a:p>
            <a:pPr>
              <a:buFont typeface="Wingdings" charset="2"/>
              <a:buChar char="Ø"/>
            </a:pPr>
            <a:endParaRPr lang="pl-PL">
              <a:latin typeface="Times New Roman"/>
              <a:cs typeface="Times New Roman"/>
            </a:endParaRPr>
          </a:p>
          <a:p>
            <a:pPr>
              <a:buFont typeface="Wingdings" charset="2"/>
              <a:buChar char="Ø"/>
            </a:pPr>
            <a:endParaRPr lang="pl-PL">
              <a:latin typeface="Times New Roman"/>
              <a:cs typeface="Times New Roman"/>
            </a:endParaRPr>
          </a:p>
          <a:p>
            <a:pPr>
              <a:buFont typeface="Wingdings" charset="2"/>
              <a:buChar char="Ø"/>
            </a:pPr>
            <a:endParaRPr lang="pl-PL">
              <a:latin typeface="Times New Roman"/>
              <a:cs typeface="Times New Roman"/>
            </a:endParaRPr>
          </a:p>
          <a:p>
            <a:pPr>
              <a:buFont typeface="Wingdings" charset="2"/>
              <a:buChar char="Ø"/>
            </a:pPr>
            <a:endParaRPr lang="pl-PL">
              <a:latin typeface="Times New Roman"/>
              <a:cs typeface="Times New Roman"/>
            </a:endParaRPr>
          </a:p>
          <a:p>
            <a:pPr>
              <a:buFont typeface="Wingdings" charset="2"/>
              <a:buChar char="Ø"/>
            </a:pPr>
            <a:endParaRPr lang="pl-PL">
              <a:latin typeface="Times New Roman"/>
              <a:cs typeface="Times New Roman"/>
            </a:endParaRP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7050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>
            <a:extLst>
              <a:ext uri="{FF2B5EF4-FFF2-40B4-BE49-F238E27FC236}">
                <a16:creationId xmlns:a16="http://schemas.microsoft.com/office/drawing/2014/main" id="{4815A7B4-532E-48C9-AC24-D78ACF333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43" name="Freeform 14">
              <a:extLst>
                <a:ext uri="{FF2B5EF4-FFF2-40B4-BE49-F238E27FC236}">
                  <a16:creationId xmlns:a16="http://schemas.microsoft.com/office/drawing/2014/main" id="{D40109F4-CE5C-45F4-856E-F3F69C9FD4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3CBAA4DE-3D7B-460B-AE98-D9F9990C0B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7BF1ED3E-4F80-4AF6-A41B-44F53DDE61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Rectangle 23">
              <a:extLst>
                <a:ext uri="{FF2B5EF4-FFF2-40B4-BE49-F238E27FC236}">
                  <a16:creationId xmlns:a16="http://schemas.microsoft.com/office/drawing/2014/main" id="{C0B2D747-3E31-45C5-9A98-A9710A585F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7" name="Rectangle 25">
              <a:extLst>
                <a:ext uri="{FF2B5EF4-FFF2-40B4-BE49-F238E27FC236}">
                  <a16:creationId xmlns:a16="http://schemas.microsoft.com/office/drawing/2014/main" id="{A15FD4BA-3020-462D-8BE8-B3A65B8E49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A304284A-7318-4DD5-898C-2F6B23C778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Rectangle 27">
              <a:extLst>
                <a:ext uri="{FF2B5EF4-FFF2-40B4-BE49-F238E27FC236}">
                  <a16:creationId xmlns:a16="http://schemas.microsoft.com/office/drawing/2014/main" id="{9DF48E66-B635-4509-B115-E0987C014E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0" name="Rectangle 28">
              <a:extLst>
                <a:ext uri="{FF2B5EF4-FFF2-40B4-BE49-F238E27FC236}">
                  <a16:creationId xmlns:a16="http://schemas.microsoft.com/office/drawing/2014/main" id="{E3B96D94-5F5A-4F4C-810C-917BF4D266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1" name="Rectangle 29">
              <a:extLst>
                <a:ext uri="{FF2B5EF4-FFF2-40B4-BE49-F238E27FC236}">
                  <a16:creationId xmlns:a16="http://schemas.microsoft.com/office/drawing/2014/main" id="{7F3782D6-BFF8-4389-9D39-A023ADAA92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2" name="Isosceles Triangle 51">
              <a:extLst>
                <a:ext uri="{FF2B5EF4-FFF2-40B4-BE49-F238E27FC236}">
                  <a16:creationId xmlns:a16="http://schemas.microsoft.com/office/drawing/2014/main" id="{ECE162D4-FCAE-441B-B5E9-C91DE62124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2F2F1BA6-36F3-47BE-A018-17A406850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0115" y="-1433582"/>
            <a:ext cx="4335468" cy="287553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/>
              <a:t>Wyniki ankiet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435C4E-612F-41ED-BAEB-D1E2239A45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2307" y="2917571"/>
            <a:ext cx="6101371" cy="210080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 </a:t>
            </a:r>
            <a:r>
              <a:rPr lang="en-US" sz="36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ankiecie</a:t>
            </a:r>
            <a:r>
              <a:rPr lang="en-US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36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udział</a:t>
            </a:r>
            <a:r>
              <a:rPr lang="en-US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36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wzięło</a:t>
            </a:r>
            <a:r>
              <a:rPr lang="en-US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37 </a:t>
            </a:r>
            <a:r>
              <a:rPr lang="en-US" sz="36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rodziców</a:t>
            </a:r>
            <a:r>
              <a:rPr lang="en-US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co </a:t>
            </a:r>
            <a:r>
              <a:rPr lang="en-US" sz="36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stanowi</a:t>
            </a:r>
            <a:r>
              <a:rPr lang="en-US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br>
              <a:rPr lang="en-US" sz="3600" b="1" dirty="0"/>
            </a:br>
            <a:r>
              <a:rPr lang="en-US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37% </a:t>
            </a:r>
            <a:r>
              <a:rPr lang="en-US" sz="36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społeczności</a:t>
            </a:r>
            <a:r>
              <a:rPr lang="en-US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pl-PL" sz="3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5" name="Obraz 5" descr="Obraz zawierający rysunek&#10;&#10;Opis wygenerowany przy bardzo wysokim poziomie pewności">
            <a:extLst>
              <a:ext uri="{FF2B5EF4-FFF2-40B4-BE49-F238E27FC236}">
                <a16:creationId xmlns:a16="http://schemas.microsoft.com/office/drawing/2014/main" id="{0073C729-71A2-40C4-AF63-CAA1B9F1CEF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353902" y="2473258"/>
            <a:ext cx="2700042" cy="2605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782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">
            <a:extLst>
              <a:ext uri="{FF2B5EF4-FFF2-40B4-BE49-F238E27FC236}">
                <a16:creationId xmlns:a16="http://schemas.microsoft.com/office/drawing/2014/main" id="{4815A7B4-532E-48C9-AC24-D78ACF333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1" name="Freeform 14">
              <a:extLst>
                <a:ext uri="{FF2B5EF4-FFF2-40B4-BE49-F238E27FC236}">
                  <a16:creationId xmlns:a16="http://schemas.microsoft.com/office/drawing/2014/main" id="{D40109F4-CE5C-45F4-856E-F3F69C9FD4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CBAA4DE-3D7B-460B-AE98-D9F9990C0B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BF1ED3E-4F80-4AF6-A41B-44F53DDE61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C0B2D747-3E31-45C5-9A98-A9710A585F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A15FD4BA-3020-462D-8BE8-B3A65B8E49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A304284A-7318-4DD5-898C-2F6B23C778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9DF48E66-B635-4509-B115-E0987C014E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E3B96D94-5F5A-4F4C-810C-917BF4D266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7F3782D6-BFF8-4389-9D39-A023ADAA92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ECE162D4-FCAE-441B-B5E9-C91DE62124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F784BE43-BF0C-4D8C-8777-6FF35986D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398" y="441331"/>
            <a:ext cx="8288032" cy="10963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2600"/>
              <a:t>W </a:t>
            </a:r>
            <a:r>
              <a:rPr lang="en-US" sz="2600" err="1"/>
              <a:t>jaki</a:t>
            </a:r>
            <a:r>
              <a:rPr lang="en-US" sz="2600"/>
              <a:t> </a:t>
            </a:r>
            <a:r>
              <a:rPr lang="en-US" sz="2600" err="1"/>
              <a:t>sposób</a:t>
            </a:r>
            <a:r>
              <a:rPr lang="en-US" sz="2600"/>
              <a:t> </a:t>
            </a:r>
            <a:r>
              <a:rPr lang="en-US" sz="2600" err="1"/>
              <a:t>nauczyciele</a:t>
            </a:r>
            <a:r>
              <a:rPr lang="en-US" sz="2600"/>
              <a:t> </a:t>
            </a:r>
            <a:r>
              <a:rPr lang="en-US" sz="2600" err="1"/>
              <a:t>pozyskują</a:t>
            </a:r>
            <a:r>
              <a:rPr lang="en-US" sz="2600"/>
              <a:t> </a:t>
            </a:r>
            <a:r>
              <a:rPr lang="en-US" sz="2600" err="1"/>
              <a:t>informacje</a:t>
            </a:r>
            <a:r>
              <a:rPr lang="en-US" sz="2600"/>
              <a:t> </a:t>
            </a:r>
            <a:br>
              <a:rPr lang="en-US"/>
            </a:br>
            <a:r>
              <a:rPr lang="en-US" sz="2600"/>
              <a:t>o </a:t>
            </a:r>
            <a:r>
              <a:rPr lang="en-US" sz="2600" err="1"/>
              <a:t>potrzebach</a:t>
            </a:r>
            <a:r>
              <a:rPr lang="en-US" sz="2600"/>
              <a:t> </a:t>
            </a:r>
            <a:r>
              <a:rPr lang="en-US" sz="2600" err="1"/>
              <a:t>i</a:t>
            </a:r>
            <a:r>
              <a:rPr lang="en-US" sz="2600"/>
              <a:t> </a:t>
            </a:r>
            <a:r>
              <a:rPr lang="en-US" sz="2600" err="1"/>
              <a:t>możliwościach</a:t>
            </a:r>
            <a:r>
              <a:rPr lang="en-US" sz="2600"/>
              <a:t> </a:t>
            </a:r>
            <a:r>
              <a:rPr lang="en-US" sz="2600" err="1"/>
              <a:t>Państwa</a:t>
            </a:r>
            <a:r>
              <a:rPr lang="en-US" sz="2600"/>
              <a:t> </a:t>
            </a:r>
            <a:r>
              <a:rPr lang="en-US" sz="2600" err="1"/>
              <a:t>dziecka</a:t>
            </a:r>
            <a:r>
              <a:rPr lang="en-US" sz="2600"/>
              <a:t>? </a:t>
            </a:r>
          </a:p>
          <a:p>
            <a:pPr algn="ctr">
              <a:lnSpc>
                <a:spcPct val="90000"/>
              </a:lnSpc>
            </a:pPr>
            <a:endParaRPr lang="en-US" sz="2600"/>
          </a:p>
        </p:txBody>
      </p:sp>
      <p:pic>
        <p:nvPicPr>
          <p:cNvPr id="3" name="Obraz 3" descr="Obraz zawierający parasol&#10;&#10;Opis wygenerowany przy bardzo wysokim poziomie pewności">
            <a:extLst>
              <a:ext uri="{FF2B5EF4-FFF2-40B4-BE49-F238E27FC236}">
                <a16:creationId xmlns:a16="http://schemas.microsoft.com/office/drawing/2014/main" id="{55D75F3C-3239-4178-925F-71EE224C0A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1" y="1447545"/>
            <a:ext cx="8645856" cy="4247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622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0FA9759-7D2A-4E64-ACE3-90B78D0CD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3384" y="599508"/>
            <a:ext cx="4185623" cy="1937868"/>
          </a:xfrm>
        </p:spPr>
        <p:txBody>
          <a:bodyPr/>
          <a:lstStyle/>
          <a:p>
            <a:pPr algn="ctr"/>
            <a:r>
              <a:rPr lang="pl-PL" sz="2500">
                <a:solidFill>
                  <a:srgbClr val="00B0F0"/>
                </a:solidFill>
                <a:ea typeface="+mn-lt"/>
                <a:cs typeface="+mn-lt"/>
              </a:rPr>
              <a:t>Czy Państwa dziecko ma szczególne potrzeby, które wymagają </a:t>
            </a:r>
            <a:br>
              <a:rPr lang="pl-PL" sz="2500">
                <a:solidFill>
                  <a:srgbClr val="00B0F0"/>
                </a:solidFill>
                <a:ea typeface="+mn-lt"/>
                <a:cs typeface="+mn-lt"/>
              </a:rPr>
            </a:br>
            <a:r>
              <a:rPr lang="pl-PL" sz="2500">
                <a:solidFill>
                  <a:srgbClr val="00B0F0"/>
                </a:solidFill>
                <a:ea typeface="+mn-lt"/>
                <a:cs typeface="+mn-lt"/>
              </a:rPr>
              <a:t>indywidualnego podejścia?</a:t>
            </a:r>
            <a:endParaRPr lang="pl-PL" sz="2500">
              <a:ea typeface="+mn-lt"/>
              <a:cs typeface="+mn-lt"/>
            </a:endParaRPr>
          </a:p>
          <a:p>
            <a:endParaRPr lang="pl-PL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AC76ED9E-D568-4485-A35D-E9540F9ED5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300744" y="599508"/>
            <a:ext cx="4185618" cy="2237671"/>
          </a:xfrm>
        </p:spPr>
        <p:txBody>
          <a:bodyPr/>
          <a:lstStyle/>
          <a:p>
            <a:pPr algn="ctr"/>
            <a:r>
              <a:rPr lang="pl-PL" sz="2500">
                <a:solidFill>
                  <a:srgbClr val="00B0F0"/>
                </a:solidFill>
              </a:rPr>
              <a:t>Czy powiadomiliście Państwo o tych potrzebach nauczycieli grupy, do której uczęszcza dziecko? </a:t>
            </a:r>
            <a:endParaRPr lang="pl-PL" sz="2500">
              <a:ea typeface="+mn-lt"/>
              <a:cs typeface="+mn-lt"/>
            </a:endParaRPr>
          </a:p>
          <a:p>
            <a:endParaRPr lang="pl-PL"/>
          </a:p>
        </p:txBody>
      </p:sp>
      <p:pic>
        <p:nvPicPr>
          <p:cNvPr id="20" name="Obraz 20" descr="Obraz zawierający zrzut ekranu&#10;&#10;Opis wygenerowany przy bardzo wysokim poziomie pewności">
            <a:extLst>
              <a:ext uri="{FF2B5EF4-FFF2-40B4-BE49-F238E27FC236}">
                <a16:creationId xmlns:a16="http://schemas.microsoft.com/office/drawing/2014/main" id="{7D3EDF71-5A0E-4957-9DEE-F68059A2A36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66312" y="2117159"/>
            <a:ext cx="5095473" cy="3179512"/>
          </a:xfrm>
        </p:spPr>
      </p:pic>
      <p:pic>
        <p:nvPicPr>
          <p:cNvPr id="24" name="Obraz 24">
            <a:extLst>
              <a:ext uri="{FF2B5EF4-FFF2-40B4-BE49-F238E27FC236}">
                <a16:creationId xmlns:a16="http://schemas.microsoft.com/office/drawing/2014/main" id="{3799728F-6B51-4D29-A966-734444D6F758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588802" y="2287758"/>
            <a:ext cx="4856632" cy="3008912"/>
          </a:xfrm>
        </p:spPr>
      </p:pic>
    </p:spTree>
    <p:extLst>
      <p:ext uri="{BB962C8B-B14F-4D97-AF65-F5344CB8AC3E}">
        <p14:creationId xmlns:p14="http://schemas.microsoft.com/office/powerpoint/2010/main" val="2579468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D9F183-FA40-486B-98BF-5CFE91004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Czy w Państwa ocenie przedszkole podejmuje działania odpowiednie do potrzeb Waszego dziecka?</a:t>
            </a:r>
          </a:p>
        </p:txBody>
      </p:sp>
      <p:pic>
        <p:nvPicPr>
          <p:cNvPr id="4" name="Obraz 4" descr="Obraz zawierający zrzut ekranu&#10;&#10;Opis wygenerowany przy bardzo wysokim poziomie pewności">
            <a:extLst>
              <a:ext uri="{FF2B5EF4-FFF2-40B4-BE49-F238E27FC236}">
                <a16:creationId xmlns:a16="http://schemas.microsoft.com/office/drawing/2014/main" id="{85166032-2D88-43F0-9ED1-63E8091FCA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1069" y="2115096"/>
            <a:ext cx="7436242" cy="4597280"/>
          </a:xfrm>
        </p:spPr>
      </p:pic>
    </p:spTree>
    <p:extLst>
      <p:ext uri="{BB962C8B-B14F-4D97-AF65-F5344CB8AC3E}">
        <p14:creationId xmlns:p14="http://schemas.microsoft.com/office/powerpoint/2010/main" val="2026735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171BD38-63E4-4ED1-B1F6-C64EAA03F7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6101" y="282079"/>
            <a:ext cx="4279568" cy="1432207"/>
          </a:xfrm>
        </p:spPr>
        <p:txBody>
          <a:bodyPr/>
          <a:lstStyle/>
          <a:p>
            <a:r>
              <a:rPr lang="pl-PL" dirty="0"/>
              <a:t>Czy Państwa dziecko ma jakieś szczególne uzdolnienia, zainteresowania?</a:t>
            </a:r>
          </a:p>
        </p:txBody>
      </p:sp>
      <p:pic>
        <p:nvPicPr>
          <p:cNvPr id="7" name="Obraz 7" descr="Obraz zawierający rysunek&#10;&#10;Opis wygenerowany przy bardzo wysokim poziomie pewności">
            <a:extLst>
              <a:ext uri="{FF2B5EF4-FFF2-40B4-BE49-F238E27FC236}">
                <a16:creationId xmlns:a16="http://schemas.microsoft.com/office/drawing/2014/main" id="{E52DE343-3DFB-4751-BEB1-54C1BE78D6E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52156" y="2270619"/>
            <a:ext cx="4571842" cy="2817753"/>
          </a:xfrm>
        </p:spPr>
      </p:pic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B1C0B918-9A05-4B43-A3FD-44A27F3185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l-PL" dirty="0"/>
              <a:t>Czy otrzymujecie Państwo od nauczycieli informacje o rozpoznawanych przez przedszkole potrzebach, możliwościach, uzdolnieniach, zainteresowaniach dziecka</a:t>
            </a:r>
          </a:p>
        </p:txBody>
      </p:sp>
      <p:pic>
        <p:nvPicPr>
          <p:cNvPr id="9" name="Obraz 9" descr="Obraz zawierający zrzut ekranu&#10;&#10;Opis wygenerowany przy bardzo wysokim poziomie pewności">
            <a:extLst>
              <a:ext uri="{FF2B5EF4-FFF2-40B4-BE49-F238E27FC236}">
                <a16:creationId xmlns:a16="http://schemas.microsoft.com/office/drawing/2014/main" id="{B4E460D2-1D2A-43DF-A0DA-CB1250EE08C1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088384" y="2855168"/>
            <a:ext cx="4582274" cy="2828189"/>
          </a:xfrm>
        </p:spPr>
      </p:pic>
    </p:spTree>
    <p:extLst>
      <p:ext uri="{BB962C8B-B14F-4D97-AF65-F5344CB8AC3E}">
        <p14:creationId xmlns:p14="http://schemas.microsoft.com/office/powerpoint/2010/main" val="331677093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Application>Microsoft Office PowerPoint</Application>
  <PresentationFormat>Panoramiczny</PresentationFormat>
  <Slides>15</Slides>
  <Notes>0</Notes>
  <HiddenSlides>1</HiddenSlide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Facet</vt:lpstr>
      <vt:lpstr>EWALUACJA WEWNĘTRZNA SIEWNA </vt:lpstr>
      <vt:lpstr>PODSTAWA PRAWNA</vt:lpstr>
      <vt:lpstr>CELE EWALUACJI</vt:lpstr>
      <vt:lpstr>Pytania kluczowe</vt:lpstr>
      <vt:lpstr>Wyniki ankiet</vt:lpstr>
      <vt:lpstr>W jaki sposób nauczyciele pozyskują informacje  o potrzebach i możliwościach Państwa dziecka?  </vt:lpstr>
      <vt:lpstr>Prezentacja programu PowerPoint</vt:lpstr>
      <vt:lpstr>Czy w Państwa ocenie przedszkole podejmuje działania odpowiednie do potrzeb Waszego dziecka?</vt:lpstr>
      <vt:lpstr>Prezentacja programu PowerPoint</vt:lpstr>
      <vt:lpstr>Czy przedszkole wspiera uzdolnienia, szczególne zainteresowania dziecka?</vt:lpstr>
      <vt:lpstr>Czy w Państwa opinii dziecko potrzebuje którejś z form pomocy podczas pobytu w przedszkolu? </vt:lpstr>
      <vt:lpstr>Prezentacja programu PowerPoint</vt:lpstr>
      <vt:lpstr>Czy przedszkole podjęło działania uwzględniające tę sytuację?</vt:lpstr>
      <vt:lpstr>Czy Państwa zdaniem w Przedszkolu można zauważyć jakiekolwiek formy dyskryminacji?</vt:lpstr>
      <vt:lpstr>WNIOSKI Z EWALUACJI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/>
  <cp:revision>570</cp:revision>
  <dcterms:created xsi:type="dcterms:W3CDTF">2020-03-24T07:37:31Z</dcterms:created>
  <dcterms:modified xsi:type="dcterms:W3CDTF">2020-03-25T07:39:00Z</dcterms:modified>
</cp:coreProperties>
</file>