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3" r:id="rId1"/>
    <p:sldMasterId id="214748374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5C-4CAF-9850-D36BB721C7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5C-4CAF-9850-D36BB721C7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5C-4CAF-9850-D36BB721C7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5C-4CAF-9850-D36BB721C7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karta zapisu do przedszkola</c:v>
                </c:pt>
                <c:pt idx="1">
                  <c:v>obserwacja aktywnosci dzieci</c:v>
                </c:pt>
                <c:pt idx="2">
                  <c:v>wywiad z opiekunem</c:v>
                </c:pt>
                <c:pt idx="3">
                  <c:v>arkusz obserwacji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13.63</c:v>
                </c:pt>
                <c:pt idx="1">
                  <c:v>86.4</c:v>
                </c:pt>
                <c:pt idx="2">
                  <c:v>50</c:v>
                </c:pt>
                <c:pt idx="3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F-4C26-9494-84B1BD984D6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08-4B74-A076-E755EAD7E8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08-4B74-A076-E755EAD7E8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08-4B74-A076-E755EAD7E8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508-4B74-A076-E755EAD7E8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508-4B74-A076-E755EAD7E83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508-4B74-A076-E755EAD7E83A}"/>
              </c:ext>
            </c:extLst>
          </c:dPt>
          <c:cat>
            <c:strRef>
              <c:f>Arkusz1!$A$2:$A$7</c:f>
              <c:strCache>
                <c:ptCount val="6"/>
                <c:pt idx="0">
                  <c:v>terapia logopedyczna</c:v>
                </c:pt>
                <c:pt idx="1">
                  <c:v>zajecia rozwijajace szczególne uzdolnienia</c:v>
                </c:pt>
                <c:pt idx="2">
                  <c:v>terapia pedagogiczna</c:v>
                </c:pt>
                <c:pt idx="3">
                  <c:v>zajecia wczesnego wspomagania rozwoju</c:v>
                </c:pt>
                <c:pt idx="4">
                  <c:v>zajecia z psychologiem przedszkolnym</c:v>
                </c:pt>
                <c:pt idx="5">
                  <c:v>inne</c:v>
                </c:pt>
              </c:strCache>
            </c:strRef>
          </c:cat>
          <c:val>
            <c:numRef>
              <c:f>Arkusz1!$B$2:$B$7</c:f>
              <c:numCache>
                <c:formatCode>0.00%</c:formatCode>
                <c:ptCount val="6"/>
                <c:pt idx="0">
                  <c:v>0.27300000000000002</c:v>
                </c:pt>
                <c:pt idx="1">
                  <c:v>0.22700000000000001</c:v>
                </c:pt>
                <c:pt idx="2">
                  <c:v>9.0899999999999995E-2</c:v>
                </c:pt>
                <c:pt idx="3">
                  <c:v>0.13600000000000001</c:v>
                </c:pt>
                <c:pt idx="4">
                  <c:v>0.22700000000000001</c:v>
                </c:pt>
                <c:pt idx="5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D-42F7-B590-C36DD3065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923769873922468E-3"/>
          <c:y val="0.18460415711012051"/>
          <c:w val="0.92638385313868532"/>
          <c:h val="0.66645612946396116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F8C-4572-AE42-3005134926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1E8-4DFB-82F1-39A0BE333FB0}"/>
              </c:ext>
            </c:extLst>
          </c:dPt>
          <c:cat>
            <c:strRef>
              <c:f>Arkusz1!$A$2:$A$3</c:f>
              <c:strCache>
                <c:ptCount val="2"/>
                <c:pt idx="0">
                  <c:v>NIE</c:v>
                </c:pt>
                <c:pt idx="1">
                  <c:v>TAK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0.95399999999999996</c:v>
                </c:pt>
                <c:pt idx="1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C-4572-AE42-300513492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lumMod val="110000"/>
                    </a:schemeClr>
                  </a:gs>
                  <a:gs pos="88000">
                    <a:schemeClr val="accent1"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2A-4196-8002-5D57404670F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5000"/>
                      <a:lumMod val="110000"/>
                    </a:schemeClr>
                  </a:gs>
                  <a:gs pos="88000">
                    <a:schemeClr val="accent2"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2A-4196-8002-5D57404670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0E-49B0-A910-D970A291D97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807551804398157E-2"/>
          <c:y val="0.16370406897045547"/>
          <c:w val="0.83739667409781737"/>
          <c:h val="0.88540322560799045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49-4C88-B694-9ED081981A54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B49-4C88-B694-9ED081981A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9F-4CAE-864B-7EF889D424A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 formatCode="0.00%">
                  <c:v>0.68179999999999996</c:v>
                </c:pt>
                <c:pt idx="1">
                  <c:v>0.18</c:v>
                </c:pt>
                <c:pt idx="2" formatCode="0.00%">
                  <c:v>0.13600000000000001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53-4BBE-8BAA-09BE3676D7E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Arkusz1!$C$2:$C$4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53-4BBE-8BAA-09BE3676D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3795736"/>
        <c:axId val="473797048"/>
      </c:barChart>
      <c:catAx>
        <c:axId val="47379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797048"/>
        <c:crosses val="autoZero"/>
        <c:auto val="1"/>
        <c:lblAlgn val="ctr"/>
        <c:lblOffset val="100"/>
        <c:noMultiLvlLbl val="0"/>
      </c:catAx>
      <c:valAx>
        <c:axId val="473797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795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07605889724924E-2"/>
          <c:y val="9.3055796791749745E-2"/>
          <c:w val="0.94324624480376185"/>
          <c:h val="0.6341908675043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54.5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8-43F9-A0F0-5EAF7ABCE9C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13.3</c:v>
                </c:pt>
                <c:pt idx="1">
                  <c:v>18.2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F8-43F9-A0F0-5EAF7ABCE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617832"/>
        <c:axId val="373621112"/>
      </c:barChart>
      <c:catAx>
        <c:axId val="37361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21112"/>
        <c:crosses val="autoZero"/>
        <c:auto val="1"/>
        <c:lblAlgn val="ctr"/>
        <c:lblOffset val="100"/>
        <c:noMultiLvlLbl val="0"/>
      </c:catAx>
      <c:valAx>
        <c:axId val="373621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617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40800519835909149"/>
          <c:y val="0.89069692387566146"/>
          <c:w val="0.2614994336466348"/>
          <c:h val="0.109303076124338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7272349304361"/>
          <c:y val="0.1609220948680164"/>
          <c:w val="0.67656784050251917"/>
          <c:h val="0.798748052043224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Arkusz1!$B$2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74-4C04-A014-7467B0890DB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Arkusz1!$C$2</c:f>
              <c:numCache>
                <c:formatCode>0%</c:formatCode>
                <c:ptCount val="1"/>
                <c:pt idx="0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74-4C04-A014-7467B0890D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78509176"/>
        <c:axId val="378511800"/>
      </c:barChart>
      <c:catAx>
        <c:axId val="378509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511800"/>
        <c:crosses val="autoZero"/>
        <c:auto val="1"/>
        <c:lblAlgn val="ctr"/>
        <c:lblOffset val="100"/>
        <c:noMultiLvlLbl val="0"/>
      </c:catAx>
      <c:valAx>
        <c:axId val="3785118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78509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066403388190252"/>
          <c:y val="2.350224538971997E-2"/>
          <c:w val="0.42482438066087713"/>
          <c:h val="0.107548495587962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4436500476207"/>
          <c:y val="9.1829020226813954E-2"/>
          <c:w val="0.88313024480815405"/>
          <c:h val="0.73678368931503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 formatCode="0.00%">
                  <c:v>0.63600000000000001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C-4667-80D0-E50E1131826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Arkusz1!$C$2:$C$4</c:f>
              <c:numCache>
                <c:formatCode>0%</c:formatCode>
                <c:ptCount val="3"/>
                <c:pt idx="0" formatCode="0.00%">
                  <c:v>4.4999999999999998E-2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4C-4667-80D0-E50E11318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422928"/>
        <c:axId val="378410464"/>
      </c:barChart>
      <c:catAx>
        <c:axId val="37842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410464"/>
        <c:crosses val="autoZero"/>
        <c:auto val="1"/>
        <c:lblAlgn val="ctr"/>
        <c:lblOffset val="100"/>
        <c:noMultiLvlLbl val="0"/>
      </c:catAx>
      <c:valAx>
        <c:axId val="37841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42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97228932793167"/>
          <c:y val="1.8547029901136439E-2"/>
          <c:w val="0.89202771067206832"/>
          <c:h val="0.82492624999921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Arkusz1!$B$2:$B$4</c:f>
              <c:numCache>
                <c:formatCode>0%</c:formatCode>
                <c:ptCount val="3"/>
                <c:pt idx="0" formatCode="0.00%">
                  <c:v>0.54500000000000004</c:v>
                </c:pt>
                <c:pt idx="1">
                  <c:v>9.0899999999999995E-2</c:v>
                </c:pt>
                <c:pt idx="2" formatCode="0.00%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C-41D7-BCF8-59369D97D2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Arkusz1!$C$2:$C$4</c:f>
              <c:numCache>
                <c:formatCode>0%</c:formatCode>
                <c:ptCount val="3"/>
                <c:pt idx="0" formatCode="0.00%">
                  <c:v>0.13600000000000001</c:v>
                </c:pt>
                <c:pt idx="1">
                  <c:v>9.0899999999999995E-2</c:v>
                </c:pt>
                <c:pt idx="2" formatCode="0.00%">
                  <c:v>9.0899999999999995E-2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C-41D7-BCF8-59369D97D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7867808"/>
        <c:axId val="457859936"/>
      </c:barChart>
      <c:catAx>
        <c:axId val="45786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859936"/>
        <c:crosses val="autoZero"/>
        <c:auto val="1"/>
        <c:lblAlgn val="ctr"/>
        <c:lblOffset val="100"/>
        <c:noMultiLvlLbl val="0"/>
      </c:catAx>
      <c:valAx>
        <c:axId val="45785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86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KITES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5BF-494C-8BF3-CDE77D16C0CC}"/>
              </c:ext>
            </c:extLst>
          </c:dPt>
          <c:dPt>
            <c:idx val="1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BF-494C-8BF3-CDE77D16C0CC}"/>
              </c:ext>
            </c:extLst>
          </c:dPt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0.36399999999999999</c:v>
                </c:pt>
                <c:pt idx="1">
                  <c:v>0.318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89-4FC9-A17A-404E2922F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04061448483262"/>
          <c:y val="0.18721499085145937"/>
          <c:w val="0.77846334097395586"/>
          <c:h val="0.7101128431649204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BALLS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E4-4D67-9DFD-B14B8EBDDC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1E4-4D67-9DFD-B14B8EBDDC24}"/>
              </c:ext>
            </c:extLst>
          </c:dPt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9.0899999999999995E-2</c:v>
                </c:pt>
                <c:pt idx="1">
                  <c:v>9.0899999999999995E-2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4-4D67-9DFD-B14B8EBDD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BEARS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80-46D5-A289-97342CDF8DB5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80-46D5-A289-97342CDF8DB5}"/>
              </c:ext>
            </c:extLst>
          </c:dPt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4.4999999999999998E-2</c:v>
                </c:pt>
                <c:pt idx="1">
                  <c:v>9.0899999999999995E-2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EB-4A15-BF94-6CDD195E1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Arkusz1!$B$2:$B$4</c:f>
              <c:numCache>
                <c:formatCode>0.00%</c:formatCode>
                <c:ptCount val="3"/>
                <c:pt idx="0" formatCode="0%">
                  <c:v>0.5</c:v>
                </c:pt>
                <c:pt idx="1">
                  <c:v>9.0899999999999995E-2</c:v>
                </c:pt>
                <c:pt idx="2">
                  <c:v>9.0899999999999995E-2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44-4669-8B18-3451FEE72EA3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KITES</c:v>
                </c:pt>
                <c:pt idx="1">
                  <c:v>BALLS</c:v>
                </c:pt>
                <c:pt idx="2">
                  <c:v>BEARS</c:v>
                </c:pt>
              </c:strCache>
            </c:strRef>
          </c:cat>
          <c:val>
            <c:numRef>
              <c:f>Arkusz1!$C$2:$C$4</c:f>
              <c:numCache>
                <c:formatCode>0.00%</c:formatCode>
                <c:ptCount val="3"/>
                <c:pt idx="0">
                  <c:v>0.182</c:v>
                </c:pt>
                <c:pt idx="1">
                  <c:v>9.0899999999999995E-2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44-4669-8B18-3451FEE72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8488624"/>
        <c:axId val="468484032"/>
      </c:barChart>
      <c:catAx>
        <c:axId val="46848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8484032"/>
        <c:crosses val="autoZero"/>
        <c:auto val="1"/>
        <c:lblAlgn val="ctr"/>
        <c:lblOffset val="100"/>
        <c:noMultiLvlLbl val="0"/>
      </c:catAx>
      <c:valAx>
        <c:axId val="46848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848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228F-86DD-4A93-8841-A5279804025B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8EDA5C17-0CD8-408D-A02D-4A7A20DF9AC2}">
      <dgm:prSet phldrT="[Tekst]" phldr="0"/>
      <dgm:spPr/>
      <dgm:t>
        <a:bodyPr/>
        <a:lstStyle/>
        <a:p>
          <a:pPr rtl="0"/>
          <a:r>
            <a:rPr lang="pl-PL">
              <a:latin typeface="T"/>
            </a:rPr>
            <a:t>Poznanie oczekiwań rodziców co do sposobów i form wspomagania rozwoju dzieci</a:t>
          </a:r>
        </a:p>
      </dgm:t>
    </dgm:pt>
    <dgm:pt modelId="{C08E70E0-FC29-4478-B0E6-E4C34F915917}" type="parTrans" cxnId="{7C8026B1-D39B-4810-9626-391DFB17C768}">
      <dgm:prSet/>
      <dgm:spPr/>
      <dgm:t>
        <a:bodyPr/>
        <a:lstStyle/>
        <a:p>
          <a:endParaRPr lang="pl-PL"/>
        </a:p>
      </dgm:t>
    </dgm:pt>
    <dgm:pt modelId="{4A539CFC-286C-4829-99D4-2EC2C17F01AD}" type="sibTrans" cxnId="{7C8026B1-D39B-4810-9626-391DFB17C768}">
      <dgm:prSet/>
      <dgm:spPr/>
      <dgm:t>
        <a:bodyPr/>
        <a:lstStyle/>
        <a:p>
          <a:endParaRPr lang="pl-PL"/>
        </a:p>
      </dgm:t>
    </dgm:pt>
    <dgm:pt modelId="{10945539-E804-4B94-831E-56D9DEECCF71}">
      <dgm:prSet phldr="0"/>
      <dgm:spPr/>
      <dgm:t>
        <a:bodyPr/>
        <a:lstStyle/>
        <a:p>
          <a:pPr rtl="0"/>
          <a:r>
            <a:rPr lang="pl-PL">
              <a:latin typeface="T"/>
              <a:cs typeface="Times New Roman"/>
            </a:rPr>
            <a:t>Pozyskanie informacji czy przedszkole wspomaga rozwój dzieci, </a:t>
          </a:r>
          <a:br>
            <a:rPr lang="pl-PL">
              <a:latin typeface="T"/>
              <a:cs typeface="Times New Roman"/>
            </a:rPr>
          </a:br>
          <a:r>
            <a:rPr lang="pl-PL">
              <a:latin typeface="T"/>
              <a:cs typeface="Times New Roman"/>
            </a:rPr>
            <a:t>z uwzględnieniem ich indywidualnej sytuacji</a:t>
          </a:r>
          <a:endParaRPr lang="pl-PL">
            <a:latin typeface="T"/>
          </a:endParaRPr>
        </a:p>
      </dgm:t>
    </dgm:pt>
    <dgm:pt modelId="{18B4DB58-81DE-4002-AC14-5D5A5EA5742E}" type="parTrans" cxnId="{55A8D88A-6D1C-48B8-A455-F8591F375B0E}">
      <dgm:prSet/>
      <dgm:spPr/>
    </dgm:pt>
    <dgm:pt modelId="{98769E21-B743-4A9A-A83C-AD1790C33C70}" type="sibTrans" cxnId="{55A8D88A-6D1C-48B8-A455-F8591F375B0E}">
      <dgm:prSet/>
      <dgm:spPr/>
      <dgm:t>
        <a:bodyPr/>
        <a:lstStyle/>
        <a:p>
          <a:endParaRPr lang="en-US"/>
        </a:p>
      </dgm:t>
    </dgm:pt>
    <dgm:pt modelId="{783A2D9E-FE9D-474B-A1BC-3D06CBF20EDC}">
      <dgm:prSet phldr="0"/>
      <dgm:spPr/>
      <dgm:t>
        <a:bodyPr/>
        <a:lstStyle/>
        <a:p>
          <a:pPr rtl="0"/>
          <a:r>
            <a:rPr lang="pl-PL">
              <a:latin typeface="T"/>
            </a:rPr>
            <a:t>Poznanie opinii nauczycieli na temat wspomagania rozwoju dzieci</a:t>
          </a:r>
        </a:p>
      </dgm:t>
    </dgm:pt>
    <dgm:pt modelId="{F4783C46-1336-4A8E-92E6-6ECE9D7B1DF6}" type="parTrans" cxnId="{E7CC2C23-FB55-44C2-813D-5813A24898BA}">
      <dgm:prSet/>
      <dgm:spPr/>
    </dgm:pt>
    <dgm:pt modelId="{F73AB53B-F645-4179-B279-9478CB333283}" type="sibTrans" cxnId="{E7CC2C23-FB55-44C2-813D-5813A24898BA}">
      <dgm:prSet/>
      <dgm:spPr/>
      <dgm:t>
        <a:bodyPr/>
        <a:lstStyle/>
        <a:p>
          <a:endParaRPr lang="en-US"/>
        </a:p>
      </dgm:t>
    </dgm:pt>
    <dgm:pt modelId="{735C6418-1087-4DEF-9297-8EDE0531C175}" type="pres">
      <dgm:prSet presAssocID="{95C8228F-86DD-4A93-8841-A5279804025B}" presName="linear" presStyleCnt="0">
        <dgm:presLayoutVars>
          <dgm:animLvl val="lvl"/>
          <dgm:resizeHandles val="exact"/>
        </dgm:presLayoutVars>
      </dgm:prSet>
      <dgm:spPr/>
    </dgm:pt>
    <dgm:pt modelId="{25ED5952-06DB-4521-BED2-D88449DC571D}" type="pres">
      <dgm:prSet presAssocID="{10945539-E804-4B94-831E-56D9DEECCF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FE3E25-1F97-46F3-ADB6-1F540EC65541}" type="pres">
      <dgm:prSet presAssocID="{98769E21-B743-4A9A-A83C-AD1790C33C70}" presName="spacer" presStyleCnt="0"/>
      <dgm:spPr/>
    </dgm:pt>
    <dgm:pt modelId="{50D64097-3636-4D46-A3B9-12BE9B0E05C0}" type="pres">
      <dgm:prSet presAssocID="{8EDA5C17-0CD8-408D-A02D-4A7A20DF9A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D28E0B-BC11-498A-B824-99F04064E9DD}" type="pres">
      <dgm:prSet presAssocID="{4A539CFC-286C-4829-99D4-2EC2C17F01AD}" presName="spacer" presStyleCnt="0"/>
      <dgm:spPr/>
    </dgm:pt>
    <dgm:pt modelId="{1567D8A8-8B73-4EAE-8C56-994D57AB4633}" type="pres">
      <dgm:prSet presAssocID="{783A2D9E-FE9D-474B-A1BC-3D06CBF20E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7CC2C23-FB55-44C2-813D-5813A24898BA}" srcId="{95C8228F-86DD-4A93-8841-A5279804025B}" destId="{783A2D9E-FE9D-474B-A1BC-3D06CBF20EDC}" srcOrd="2" destOrd="0" parTransId="{F4783C46-1336-4A8E-92E6-6ECE9D7B1DF6}" sibTransId="{F73AB53B-F645-4179-B279-9478CB333283}"/>
    <dgm:cxn modelId="{9AA7856F-DC04-4F40-93D2-273AC4F5B333}" type="presOf" srcId="{783A2D9E-FE9D-474B-A1BC-3D06CBF20EDC}" destId="{1567D8A8-8B73-4EAE-8C56-994D57AB4633}" srcOrd="0" destOrd="0" presId="urn:microsoft.com/office/officeart/2005/8/layout/vList2"/>
    <dgm:cxn modelId="{55A8D88A-6D1C-48B8-A455-F8591F375B0E}" srcId="{95C8228F-86DD-4A93-8841-A5279804025B}" destId="{10945539-E804-4B94-831E-56D9DEECCF71}" srcOrd="0" destOrd="0" parTransId="{18B4DB58-81DE-4002-AC14-5D5A5EA5742E}" sibTransId="{98769E21-B743-4A9A-A83C-AD1790C33C70}"/>
    <dgm:cxn modelId="{7C8026B1-D39B-4810-9626-391DFB17C768}" srcId="{95C8228F-86DD-4A93-8841-A5279804025B}" destId="{8EDA5C17-0CD8-408D-A02D-4A7A20DF9AC2}" srcOrd="1" destOrd="0" parTransId="{C08E70E0-FC29-4478-B0E6-E4C34F915917}" sibTransId="{4A539CFC-286C-4829-99D4-2EC2C17F01AD}"/>
    <dgm:cxn modelId="{7668C3CF-6046-4EDA-B6DA-04CB0F23B7D6}" type="presOf" srcId="{8EDA5C17-0CD8-408D-A02D-4A7A20DF9AC2}" destId="{50D64097-3636-4D46-A3B9-12BE9B0E05C0}" srcOrd="0" destOrd="0" presId="urn:microsoft.com/office/officeart/2005/8/layout/vList2"/>
    <dgm:cxn modelId="{0E7601F7-F72E-4D9F-8B49-E6D81D69683E}" type="presOf" srcId="{95C8228F-86DD-4A93-8841-A5279804025B}" destId="{735C6418-1087-4DEF-9297-8EDE0531C175}" srcOrd="0" destOrd="0" presId="urn:microsoft.com/office/officeart/2005/8/layout/vList2"/>
    <dgm:cxn modelId="{EC6097FF-AAEE-49D8-83BD-12670B5C5C81}" type="presOf" srcId="{10945539-E804-4B94-831E-56D9DEECCF71}" destId="{25ED5952-06DB-4521-BED2-D88449DC571D}" srcOrd="0" destOrd="0" presId="urn:microsoft.com/office/officeart/2005/8/layout/vList2"/>
    <dgm:cxn modelId="{788F37EE-FA77-4FFC-A124-B945A1C6B9F0}" type="presParOf" srcId="{735C6418-1087-4DEF-9297-8EDE0531C175}" destId="{25ED5952-06DB-4521-BED2-D88449DC571D}" srcOrd="0" destOrd="0" presId="urn:microsoft.com/office/officeart/2005/8/layout/vList2"/>
    <dgm:cxn modelId="{AC575460-E4DB-4A88-A181-C9796337B181}" type="presParOf" srcId="{735C6418-1087-4DEF-9297-8EDE0531C175}" destId="{B9FE3E25-1F97-46F3-ADB6-1F540EC65541}" srcOrd="1" destOrd="0" presId="urn:microsoft.com/office/officeart/2005/8/layout/vList2"/>
    <dgm:cxn modelId="{0D86F29B-3C91-4463-8B44-54FD4079B7BA}" type="presParOf" srcId="{735C6418-1087-4DEF-9297-8EDE0531C175}" destId="{50D64097-3636-4D46-A3B9-12BE9B0E05C0}" srcOrd="2" destOrd="0" presId="urn:microsoft.com/office/officeart/2005/8/layout/vList2"/>
    <dgm:cxn modelId="{BDBDAF51-D956-49DC-9894-17D55FD449B6}" type="presParOf" srcId="{735C6418-1087-4DEF-9297-8EDE0531C175}" destId="{6DD28E0B-BC11-498A-B824-99F04064E9DD}" srcOrd="3" destOrd="0" presId="urn:microsoft.com/office/officeart/2005/8/layout/vList2"/>
    <dgm:cxn modelId="{D3C0ADC6-6F88-4407-B59E-7EE6D1BEC14B}" type="presParOf" srcId="{735C6418-1087-4DEF-9297-8EDE0531C175}" destId="{1567D8A8-8B73-4EAE-8C56-994D57AB463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5952-06DB-4521-BED2-D88449DC571D}">
      <dsp:nvSpPr>
        <dsp:cNvPr id="0" name=""/>
        <dsp:cNvSpPr/>
      </dsp:nvSpPr>
      <dsp:spPr>
        <a:xfrm>
          <a:off x="0" y="295200"/>
          <a:ext cx="9617760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  <a:cs typeface="Times New Roman"/>
            </a:rPr>
            <a:t>Pozyskanie informacji czy przedszkole wspomaga rozwój dzieci, </a:t>
          </a:r>
          <a:br>
            <a:rPr lang="pl-PL" sz="2800" kern="1200">
              <a:latin typeface="T"/>
              <a:cs typeface="Times New Roman"/>
            </a:rPr>
          </a:br>
          <a:r>
            <a:rPr lang="pl-PL" sz="2800" kern="1200">
              <a:latin typeface="T"/>
              <a:cs typeface="Times New Roman"/>
            </a:rPr>
            <a:t>z uwzględnieniem ich indywidualnej sytuacji</a:t>
          </a:r>
          <a:endParaRPr lang="pl-PL" sz="2800" kern="1200">
            <a:latin typeface="T"/>
          </a:endParaRPr>
        </a:p>
      </dsp:txBody>
      <dsp:txXfrm>
        <a:off x="54373" y="349573"/>
        <a:ext cx="9509014" cy="1005094"/>
      </dsp:txXfrm>
    </dsp:sp>
    <dsp:sp modelId="{50D64097-3636-4D46-A3B9-12BE9B0E05C0}">
      <dsp:nvSpPr>
        <dsp:cNvPr id="0" name=""/>
        <dsp:cNvSpPr/>
      </dsp:nvSpPr>
      <dsp:spPr>
        <a:xfrm>
          <a:off x="0" y="1489680"/>
          <a:ext cx="9617760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oczekiwań rodziców co do sposobów i form wspomagania rozwoju dzieci</a:t>
          </a:r>
        </a:p>
      </dsp:txBody>
      <dsp:txXfrm>
        <a:off x="54373" y="1544053"/>
        <a:ext cx="9509014" cy="1005094"/>
      </dsp:txXfrm>
    </dsp:sp>
    <dsp:sp modelId="{1567D8A8-8B73-4EAE-8C56-994D57AB4633}">
      <dsp:nvSpPr>
        <dsp:cNvPr id="0" name=""/>
        <dsp:cNvSpPr/>
      </dsp:nvSpPr>
      <dsp:spPr>
        <a:xfrm>
          <a:off x="0" y="2684160"/>
          <a:ext cx="9617760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opinii nauczycieli na temat wspomagania rozwoju dzieci</a:t>
          </a:r>
        </a:p>
      </dsp:txBody>
      <dsp:txXfrm>
        <a:off x="54373" y="2738533"/>
        <a:ext cx="9509014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134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235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5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126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54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3644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28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483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764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0269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575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6737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3827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2141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6895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9655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5871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7009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044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34577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238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91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4014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0129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4082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27162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52449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04156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2821320" y="2160720"/>
            <a:ext cx="204156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77540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080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613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087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606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51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4D7EE2B-BCE8-4FD2-9A9E-2F2C0DF9EB98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3376015-2A33-424D-AE0F-ADE76728B095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507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341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0EEA2F60-5649-424B-9818-58382F6642C4}" type="datetime">
              <a:rPr lang="pl-PL" sz="900" b="0" strike="noStrike" spc="-1" smtClean="0">
                <a:solidFill>
                  <a:srgbClr val="8B8B8B"/>
                </a:solidFill>
                <a:latin typeface="Trebuchet MS"/>
              </a:rPr>
              <a:t>24.03.2020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E038878C-BE13-4FE7-8037-83E56E8FCD7A}" type="slidenum">
              <a:rPr lang="pl-PL" sz="900" b="0" strike="noStrike" spc="-1" smtClean="0">
                <a:solidFill>
                  <a:srgbClr val="5FCBEF"/>
                </a:solidFill>
                <a:latin typeface="Trebuchet MS"/>
              </a:rPr>
              <a:t>‹#›</a:t>
            </a:fld>
            <a:endParaRPr lang="pl-PL" sz="9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077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4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1033560" y="511200"/>
            <a:ext cx="8516880" cy="3701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0" strike="noStrike" cap="all" spc="-1" dirty="0">
                <a:solidFill>
                  <a:schemeClr val="accent1"/>
                </a:solidFill>
                <a:latin typeface="Trebuchet MS"/>
                <a:ea typeface="Trebuchet MS"/>
              </a:rPr>
              <a:t>EWALUACJA WEWNĘTRZNA</a:t>
            </a:r>
            <a:br>
              <a:rPr dirty="0">
                <a:solidFill>
                  <a:schemeClr val="accent1"/>
                </a:solidFill>
              </a:rPr>
            </a:br>
            <a:r>
              <a:rPr lang="pl-PL" sz="5400" cap="all" spc="-1" dirty="0" err="1">
                <a:solidFill>
                  <a:schemeClr val="accent1"/>
                </a:solidFill>
                <a:latin typeface="Trebuchet MS"/>
              </a:rPr>
              <a:t>fałęcka</a:t>
            </a:r>
            <a:br>
              <a:rPr dirty="0">
                <a:solidFill>
                  <a:schemeClr val="accent1"/>
                </a:solidFill>
              </a:rPr>
            </a:br>
            <a:endParaRPr lang="en-US" sz="5400" b="0" strike="noStrike" spc="-1" dirty="0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1333800" y="4120200"/>
            <a:ext cx="8031960" cy="2631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lang="pl-PL" sz="2400" b="1" strike="noStrike" cap="all" spc="-1" dirty="0">
                <a:solidFill>
                  <a:srgbClr val="808080"/>
                </a:solidFill>
                <a:latin typeface="Times New Roman"/>
              </a:rPr>
              <a:t>PRZEDSZKOLE WSPOMAGA ROZWÓJ DZIECI </a:t>
            </a:r>
            <a:br>
              <a:rPr dirty="0"/>
            </a:br>
            <a:r>
              <a:rPr lang="pl-PL" sz="2400" b="1" strike="noStrike" cap="all" spc="-1" dirty="0">
                <a:solidFill>
                  <a:srgbClr val="808080"/>
                </a:solidFill>
                <a:latin typeface="Times New Roman"/>
              </a:rPr>
              <a:t>Z UWZGLĘDNIENIEM ICH INDYWIDUALNEJ SYTUACJI</a:t>
            </a:r>
            <a:endParaRPr lang="pl-PL" sz="2400" b="0" strike="noStrike" spc="-1" dirty="0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lang="pl-PL" sz="1800" b="1" strike="noStrike" cap="all" spc="-1" dirty="0">
                <a:solidFill>
                  <a:srgbClr val="808080"/>
                </a:solidFill>
                <a:latin typeface="Times New Roman"/>
              </a:rPr>
              <a:t>WYMAGANIE 6</a:t>
            </a:r>
            <a:endParaRPr lang="pl-PL" sz="1800" b="0" strike="noStrike" spc="-1" dirty="0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endParaRPr lang="pl-PL" sz="1800" b="0" strike="noStrike" spc="-1" dirty="0">
              <a:latin typeface="Arial"/>
            </a:endParaRPr>
          </a:p>
          <a:p>
            <a:pPr algn="ctr">
              <a:lnSpc>
                <a:spcPct val="120000"/>
              </a:lnSpc>
              <a:spcBef>
                <a:spcPts val="1001"/>
              </a:spcBef>
            </a:pPr>
            <a:r>
              <a:rPr lang="pl-PL" sz="1400" b="1" strike="noStrike" cap="all" spc="-1" dirty="0">
                <a:solidFill>
                  <a:srgbClr val="808080"/>
                </a:solidFill>
                <a:latin typeface="Times New Roman"/>
              </a:rPr>
              <a:t>CZERWIEC 2020</a:t>
            </a:r>
            <a:endParaRPr lang="pl-PL" sz="14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pl-PL" sz="1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9B4026-970F-41B9-8DE2-06D3B3CBF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9" y="609480"/>
            <a:ext cx="9133267" cy="1405300"/>
          </a:xfrm>
        </p:spPr>
        <p:txBody>
          <a:bodyPr/>
          <a:lstStyle/>
          <a:p>
            <a:r>
              <a:rPr lang="pl-PL" dirty="0"/>
              <a:t>Czy otrzymujecie Państwo od nauczycieli informacje o rozpoznawanych przez przedszkole potrzebach, możliwościach, uzdolnieniach, zainteresowaniach dziecka?</a:t>
            </a:r>
            <a:endParaRPr lang="en-GB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530091F8-3E99-49B7-9CA0-788F5EEE80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0501957"/>
              </p:ext>
            </p:extLst>
          </p:nvPr>
        </p:nvGraphicFramePr>
        <p:xfrm>
          <a:off x="101666" y="2796438"/>
          <a:ext cx="3345912" cy="301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B500B513-EB04-4909-8DA6-7A53A83D4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572613"/>
              </p:ext>
            </p:extLst>
          </p:nvPr>
        </p:nvGraphicFramePr>
        <p:xfrm>
          <a:off x="3704095" y="2796438"/>
          <a:ext cx="2681820" cy="301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F16F33FF-F05F-496D-A96B-FB3ADB0E0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3187690"/>
              </p:ext>
            </p:extLst>
          </p:nvPr>
        </p:nvGraphicFramePr>
        <p:xfrm>
          <a:off x="6385915" y="2796438"/>
          <a:ext cx="3239146" cy="301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4417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D881C0-B4A3-4BB3-B894-C2467D38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60" y="609480"/>
            <a:ext cx="6219586" cy="754371"/>
          </a:xfrm>
        </p:spPr>
        <p:txBody>
          <a:bodyPr/>
          <a:lstStyle/>
          <a:p>
            <a:r>
              <a:rPr lang="pl-PL" sz="2800" dirty="0"/>
              <a:t>Czy przedszkole wspiera uzdolnienia, szczególne zainteresowania dziecka? </a:t>
            </a:r>
            <a:endParaRPr lang="en-GB" sz="28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1C25B78B-F709-4081-AE02-71B18CB51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6519888"/>
              </p:ext>
            </p:extLst>
          </p:nvPr>
        </p:nvGraphicFramePr>
        <p:xfrm>
          <a:off x="677160" y="1738513"/>
          <a:ext cx="7009999" cy="4510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630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B284F-2B22-4208-A1BD-3D766B07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92" y="41220"/>
            <a:ext cx="9055776" cy="1551240"/>
          </a:xfrm>
        </p:spPr>
        <p:txBody>
          <a:bodyPr/>
          <a:lstStyle/>
          <a:p>
            <a:r>
              <a:rPr lang="pl-PL" dirty="0"/>
              <a:t>Czy dziecko potrzebuje którejś z form pomocy podczas pobytu w przedszkolu?</a:t>
            </a:r>
            <a:endParaRPr lang="en-GB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688A88D7-16AB-4598-B322-46A0C5AAD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4544873"/>
              </p:ext>
            </p:extLst>
          </p:nvPr>
        </p:nvGraphicFramePr>
        <p:xfrm>
          <a:off x="643897" y="139811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51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04E67-FB42-4C33-A7D5-7C239B8B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73" y="137922"/>
            <a:ext cx="7051729" cy="936238"/>
          </a:xfrm>
        </p:spPr>
        <p:txBody>
          <a:bodyPr/>
          <a:lstStyle/>
          <a:p>
            <a:r>
              <a:rPr lang="pl-PL" sz="2400" dirty="0"/>
              <a:t>Czy dziecko znajduje się w szczególnej sytuacji społecznej, o której powinno wiedzieć przedszkole?</a:t>
            </a:r>
            <a:endParaRPr lang="en-GB" sz="24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58E401C-E016-438E-8B3D-728F1FB6661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0" y="3568132"/>
            <a:ext cx="6493162" cy="936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  <a:cs typeface="AngsanaUPC" panose="020B0502040204020203" pitchFamily="18" charset="-34"/>
              </a:rPr>
              <a:t>Czy w przedszkolu jest znana ta sytuacja? </a:t>
            </a:r>
            <a:endParaRPr lang="en-GB" sz="2000" dirty="0">
              <a:solidFill>
                <a:schemeClr val="accent1"/>
              </a:solidFill>
              <a:cs typeface="AngsanaUPC" panose="020B0502040204020203" pitchFamily="18" charset="-34"/>
            </a:endParaRP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836DFC88-402D-4DDC-94A3-B9AC5FA762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6314795"/>
              </p:ext>
            </p:extLst>
          </p:nvPr>
        </p:nvGraphicFramePr>
        <p:xfrm>
          <a:off x="2636436" y="757577"/>
          <a:ext cx="3506061" cy="2776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38F70C47-8D85-41C4-8C31-93F7A36784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0129436"/>
              </p:ext>
            </p:extLst>
          </p:nvPr>
        </p:nvGraphicFramePr>
        <p:xfrm>
          <a:off x="927780" y="4153977"/>
          <a:ext cx="2679485" cy="270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Prostokąt 13">
            <a:extLst>
              <a:ext uri="{FF2B5EF4-FFF2-40B4-BE49-F238E27FC236}">
                <a16:creationId xmlns:a16="http://schemas.microsoft.com/office/drawing/2014/main" id="{B83CCA13-D515-43CB-AD1F-2CAE29A7143D}"/>
              </a:ext>
            </a:extLst>
          </p:cNvPr>
          <p:cNvSpPr/>
          <p:nvPr/>
        </p:nvSpPr>
        <p:spPr>
          <a:xfrm>
            <a:off x="5803489" y="3534322"/>
            <a:ext cx="4484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chemeClr val="accent1"/>
                </a:solidFill>
              </a:rPr>
              <a:t>Czy przedszkole podjęło działania uwzględniające sytuacje?</a:t>
            </a:r>
            <a:endParaRPr lang="en-GB" sz="2000" dirty="0">
              <a:solidFill>
                <a:schemeClr val="accent1"/>
              </a:solidFill>
            </a:endParaRPr>
          </a:p>
        </p:txBody>
      </p:sp>
      <p:graphicFrame>
        <p:nvGraphicFramePr>
          <p:cNvPr id="17" name="Wykres 16">
            <a:extLst>
              <a:ext uri="{FF2B5EF4-FFF2-40B4-BE49-F238E27FC236}">
                <a16:creationId xmlns:a16="http://schemas.microsoft.com/office/drawing/2014/main" id="{EAFDCB28-3FBE-4CC6-B47E-6EB9066E32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6328564"/>
              </p:ext>
            </p:extLst>
          </p:nvPr>
        </p:nvGraphicFramePr>
        <p:xfrm>
          <a:off x="6037849" y="3993036"/>
          <a:ext cx="2546888" cy="270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803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D0498-64B4-4272-A1EB-68EB490A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Państwa zdaniem w przedszkolu można zauważyć jakiekolwiek formy dyskryminacji?</a:t>
            </a:r>
            <a:endParaRPr lang="en-GB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55DFCF48-2A14-462E-A8CF-27E1AD159A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6566229"/>
              </p:ext>
            </p:extLst>
          </p:nvPr>
        </p:nvGraphicFramePr>
        <p:xfrm>
          <a:off x="1226087" y="2424480"/>
          <a:ext cx="7669940" cy="443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634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0CA70-2DEB-48F9-AB0A-C1103666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 z ewaluacji</a:t>
            </a:r>
            <a:endParaRPr lang="en-GB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4D8925D-D85B-40DA-BFFF-04B7CBFF800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7159" y="2160720"/>
            <a:ext cx="7774509" cy="388044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</a:rPr>
              <a:t>Przedszkole rozpoznaje indywidualne potrzeby i możliwości dzieci.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</a:rPr>
              <a:t>Nauczyciele pozyskują informacje o potrzebach i możliwościach dziecka poprzez obserwację aktywności oraz rozmowę z rodzicem.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</a:rPr>
              <a:t>Większość rodziców uważa, że przedszkole wspiera uzdolnienia, zainteresowania dziecka i daje możliwość w ich uczestniczeniu, i prawie wszyscy rodzice nie zauważają form dyskryminacji w przedszkolu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chemeClr val="tx1"/>
                </a:solidFill>
              </a:rPr>
              <a:t>Przedszkole prowadzi skuteczne działania antydyskryminacyjne, co jest zauważane przez zdecydowaną większość rodziców, wszystkich nauczycieli i pracowników niepedagogicznych przedszkola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25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0" strike="noStrike" spc="-1" dirty="0">
                <a:solidFill>
                  <a:schemeClr val="accent1"/>
                </a:solidFill>
                <a:latin typeface="Trebuchet MS"/>
              </a:rPr>
              <a:t>PODSTAWA PRAWNA</a:t>
            </a:r>
          </a:p>
        </p:txBody>
      </p:sp>
      <p:sp>
        <p:nvSpPr>
          <p:cNvPr id="171" name="TextShape 2"/>
          <p:cNvSpPr txBox="1"/>
          <p:nvPr/>
        </p:nvSpPr>
        <p:spPr>
          <a:xfrm>
            <a:off x="677160" y="2160720"/>
            <a:ext cx="91850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Ustawa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z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14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grudnia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2016 r. o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Prawo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oświatowe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(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t.j.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Dz.U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z 2017 r.,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poz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59)</a:t>
            </a: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Rozporządzenie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MEN z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25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sierpnia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2017 r. w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sprawie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nadzoru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pedagogicznego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(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Dz.U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z 2017r.,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poz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1658)</a:t>
            </a: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Rozporządzenie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MEN z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11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sierpnia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2017 r. w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sprawie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wymagań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wobec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szkół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i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placówek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 (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Dz.U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z 2017, </a:t>
            </a:r>
            <a:r>
              <a:rPr lang="en-US" sz="2000" b="1" strike="noStrike" spc="-1" dirty="0" err="1">
                <a:solidFill>
                  <a:srgbClr val="404040"/>
                </a:solidFill>
                <a:latin typeface="Trebuchet MS"/>
                <a:ea typeface="Trebuchet MS"/>
              </a:rPr>
              <a:t>poz</a:t>
            </a:r>
            <a:r>
              <a:rPr lang="en-US" sz="2000" b="1" strike="noStrike" spc="-1" dirty="0">
                <a:solidFill>
                  <a:srgbClr val="404040"/>
                </a:solidFill>
                <a:latin typeface="Trebuchet MS"/>
                <a:ea typeface="Trebuchet MS"/>
              </a:rPr>
              <a:t>. 1611) </a:t>
            </a: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TextShape 2"/>
          <p:cNvSpPr txBox="1"/>
          <p:nvPr/>
        </p:nvSpPr>
        <p:spPr>
          <a:xfrm>
            <a:off x="1287000" y="609480"/>
            <a:ext cx="10197000" cy="1099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>
                <a:solidFill>
                  <a:schemeClr val="accent1"/>
                </a:solidFill>
                <a:latin typeface="Trebuchet MS"/>
              </a:rPr>
              <a:t>CELE EWALUACJI</a:t>
            </a:r>
          </a:p>
        </p:txBody>
      </p:sp>
      <p:sp>
        <p:nvSpPr>
          <p:cNvPr id="174" name="CustomShape 3"/>
          <p:cNvSpPr/>
          <p:nvPr/>
        </p:nvSpPr>
        <p:spPr>
          <a:xfrm rot="10800000">
            <a:off x="360" y="360"/>
            <a:ext cx="842400" cy="566568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75" name="CustomShape 4"/>
          <p:cNvSpPr/>
          <p:nvPr/>
        </p:nvSpPr>
        <p:spPr>
          <a:xfrm flipH="1">
            <a:off x="1174248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4091659881"/>
              </p:ext>
            </p:extLst>
          </p:nvPr>
        </p:nvGraphicFramePr>
        <p:xfrm>
          <a:off x="1287000" y="1948680"/>
          <a:ext cx="9617760" cy="409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Line 1"/>
          <p:cNvSpPr/>
          <p:nvPr/>
        </p:nvSpPr>
        <p:spPr>
          <a:xfrm>
            <a:off x="4241520" y="1460160"/>
            <a:ext cx="0" cy="3937320"/>
          </a:xfrm>
          <a:prstGeom prst="line">
            <a:avLst/>
          </a:prstGeom>
          <a:ln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TextShape 2"/>
          <p:cNvSpPr txBox="1"/>
          <p:nvPr/>
        </p:nvSpPr>
        <p:spPr>
          <a:xfrm>
            <a:off x="643320" y="816480"/>
            <a:ext cx="3367080" cy="522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b="0" strike="noStrike" spc="-1" dirty="0" err="1">
                <a:solidFill>
                  <a:schemeClr val="accent1"/>
                </a:solidFill>
                <a:latin typeface="Trebuchet MS"/>
              </a:rPr>
              <a:t>Pytania</a:t>
            </a:r>
            <a:r>
              <a:rPr lang="en-US" sz="3600" b="0" strike="noStrike" spc="-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chemeClr val="accent1"/>
                </a:solidFill>
                <a:latin typeface="Trebuchet MS"/>
              </a:rPr>
              <a:t>kluczowe</a:t>
            </a:r>
            <a:endParaRPr lang="en-US" sz="3600" b="0" strike="noStrike" spc="-1" dirty="0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4472641" y="2009899"/>
            <a:ext cx="4619520" cy="522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Czy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w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przedszkolu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rozpoznaje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się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indywidualne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potrzeby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możliwości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dzieci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oraz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sytuacje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społeczną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każdego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dziecka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?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Czy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informacje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z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przeprowadzonego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rozpoznania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wykorzystywane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w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realizacji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działań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edukacyjnych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? 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Czy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w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opinii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badanych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wsparcie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otrzymywane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w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przedszkolu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odpowiada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potrzebom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dzieci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?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Czy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przedszkole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współpracuje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z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innymi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podmiotami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świadczącymi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poradnictwo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br>
              <a:rPr dirty="0"/>
            </a:b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pomoc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dzieciom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zgodnie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z ich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potrzebami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sytuacją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społeczną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?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Czy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w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przedszkolu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realizowane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działania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antydyskryminacyjne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obejmujące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całą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społeczność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imes New Roman"/>
              </a:rPr>
              <a:t>przedszkola</a:t>
            </a:r>
            <a:r>
              <a:rPr lang="en-US" sz="1800" b="0" strike="noStrike" spc="-1" dirty="0">
                <a:solidFill>
                  <a:srgbClr val="404040"/>
                </a:solidFill>
                <a:latin typeface="Times New Roman"/>
              </a:rPr>
              <a:t>? 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80" name="CustomShape 2"/>
            <p:cNvSpPr/>
            <p:nvPr/>
          </p:nvSpPr>
          <p:spPr>
            <a:xfrm>
              <a:off x="0" y="-7920"/>
              <a:ext cx="863280" cy="569772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1" name="Line 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 cap="rnd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82" name="Line 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 cap="rnd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83" name="CustomShape 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4" name="CustomShape 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5" name="CustomShape 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6" name="CustomShape 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7" name="CustomShape 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8" name="CustomShape 1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9" name="CustomShape 1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90" name="TextShape 12"/>
          <p:cNvSpPr txBox="1"/>
          <p:nvPr/>
        </p:nvSpPr>
        <p:spPr>
          <a:xfrm>
            <a:off x="2910240" y="-1433520"/>
            <a:ext cx="4335120" cy="2875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5400" b="0" strike="noStrike" spc="-1" dirty="0" err="1">
                <a:solidFill>
                  <a:schemeClr val="accent1"/>
                </a:solidFill>
                <a:latin typeface="Trebuchet MS"/>
              </a:rPr>
              <a:t>Wyniki</a:t>
            </a:r>
            <a:r>
              <a:rPr lang="en-US" sz="5400" b="0" strike="noStrike" spc="-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sz="5400" b="0" strike="noStrike" spc="-1" dirty="0" err="1">
                <a:solidFill>
                  <a:schemeClr val="accent1"/>
                </a:solidFill>
                <a:latin typeface="Trebuchet MS"/>
              </a:rPr>
              <a:t>ankiet</a:t>
            </a:r>
            <a:endParaRPr lang="en-US" sz="5400" b="0" strike="noStrike" spc="-1" dirty="0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191" name="TextShape 13"/>
          <p:cNvSpPr txBox="1"/>
          <p:nvPr/>
        </p:nvSpPr>
        <p:spPr>
          <a:xfrm>
            <a:off x="902160" y="2917440"/>
            <a:ext cx="6100920" cy="210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W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ankiecie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udział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wzięło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pl-PL" sz="3600" b="1" spc="-1" dirty="0">
                <a:solidFill>
                  <a:srgbClr val="808080"/>
                </a:solidFill>
                <a:latin typeface="Trebuchet MS"/>
              </a:rPr>
              <a:t>22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rodziców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, co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stanowi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pl-PL" sz="3600" b="1" strike="noStrike" spc="-1" dirty="0">
                <a:solidFill>
                  <a:srgbClr val="808080"/>
                </a:solidFill>
                <a:latin typeface="Trebuchet MS"/>
              </a:rPr>
              <a:t>29,3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% </a:t>
            </a:r>
            <a:r>
              <a:rPr lang="en-US" sz="3600" b="1" strike="noStrike" spc="-1" dirty="0" err="1">
                <a:solidFill>
                  <a:srgbClr val="808080"/>
                </a:solidFill>
                <a:latin typeface="Trebuchet MS"/>
              </a:rPr>
              <a:t>społeczności</a:t>
            </a:r>
            <a:r>
              <a:rPr lang="en-US" sz="3600" b="1" strike="noStrike" spc="-1" dirty="0">
                <a:solidFill>
                  <a:srgbClr val="808080"/>
                </a:solidFill>
                <a:latin typeface="Trebuchet MS"/>
              </a:rPr>
              <a:t>.</a:t>
            </a:r>
            <a:endParaRPr lang="en-US" sz="3600" b="0" strike="noStrike" spc="-1" dirty="0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192" name="Obraz 5" descr="Obraz zawierający rysunek&#10;&#10;Opis wygenerowany przy bardzo wysokim poziomie pewności"/>
          <p:cNvPicPr/>
          <p:nvPr/>
        </p:nvPicPr>
        <p:blipFill>
          <a:blip r:embed="rId2"/>
          <a:stretch/>
        </p:blipFill>
        <p:spPr>
          <a:xfrm>
            <a:off x="7354080" y="2473200"/>
            <a:ext cx="2699640" cy="2605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3EF56929-8A40-4BF6-8DD9-4069A7BBB9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208344"/>
              </p:ext>
            </p:extLst>
          </p:nvPr>
        </p:nvGraphicFramePr>
        <p:xfrm>
          <a:off x="919478" y="1725096"/>
          <a:ext cx="7911013" cy="5132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ytuł 1">
            <a:extLst>
              <a:ext uri="{FF2B5EF4-FFF2-40B4-BE49-F238E27FC236}">
                <a16:creationId xmlns:a16="http://schemas.microsoft.com/office/drawing/2014/main" id="{16AACC25-CBDC-43BD-B3BD-BD6135E9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53" y="600893"/>
            <a:ext cx="10071463" cy="1233256"/>
          </a:xfrm>
        </p:spPr>
        <p:txBody>
          <a:bodyPr/>
          <a:lstStyle/>
          <a:p>
            <a:r>
              <a:rPr lang="pl-PL" dirty="0"/>
              <a:t>W jaki sposób nauczyciele pozyskują informacje ​</a:t>
            </a:r>
            <a:br>
              <a:rPr lang="pl-PL" dirty="0"/>
            </a:br>
            <a:r>
              <a:rPr lang="pl-PL" dirty="0"/>
              <a:t>o potrzebach i możliwościach Państwa dziecka? 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5EF9C0-5C05-4BC0-B3DA-5F8F6BF6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203" y="485494"/>
            <a:ext cx="4871233" cy="1320480"/>
          </a:xfrm>
        </p:spPr>
        <p:txBody>
          <a:bodyPr/>
          <a:lstStyle/>
          <a:p>
            <a:r>
              <a:rPr lang="pl-PL" sz="2000" dirty="0"/>
              <a:t>Czy Państwa dziecko ma szczególne potrzeby, które wymagają indywidualnego podejścia?​</a:t>
            </a:r>
            <a:endParaRPr lang="en-GB" sz="2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2403B645-0FD9-496C-A198-CAFC263A5D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6837583"/>
              </p:ext>
            </p:extLst>
          </p:nvPr>
        </p:nvGraphicFramePr>
        <p:xfrm>
          <a:off x="274203" y="2033314"/>
          <a:ext cx="5708141" cy="482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Prostokąt 13">
            <a:extLst>
              <a:ext uri="{FF2B5EF4-FFF2-40B4-BE49-F238E27FC236}">
                <a16:creationId xmlns:a16="http://schemas.microsoft.com/office/drawing/2014/main" id="{84FB1355-A9C6-4D51-8A10-21A8C919805E}"/>
              </a:ext>
            </a:extLst>
          </p:cNvPr>
          <p:cNvSpPr/>
          <p:nvPr/>
        </p:nvSpPr>
        <p:spPr>
          <a:xfrm>
            <a:off x="5408908" y="734595"/>
            <a:ext cx="6297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accent1"/>
                </a:solidFill>
              </a:rPr>
              <a:t>Czy powiadomiliście Państwo o tych potrzebach nauczycieli grupy, do której uczęszcza dziecko?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7" name="Wykres 16">
            <a:extLst>
              <a:ext uri="{FF2B5EF4-FFF2-40B4-BE49-F238E27FC236}">
                <a16:creationId xmlns:a16="http://schemas.microsoft.com/office/drawing/2014/main" id="{459C19E9-0F29-429A-8F49-BE4642B1FD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417372"/>
              </p:ext>
            </p:extLst>
          </p:nvPr>
        </p:nvGraphicFramePr>
        <p:xfrm>
          <a:off x="6209657" y="1380926"/>
          <a:ext cx="3376906" cy="5403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463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A9A5C-85BB-44A5-81FC-E6FD91AB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60" y="609480"/>
            <a:ext cx="8962786" cy="1320480"/>
          </a:xfrm>
        </p:spPr>
        <p:txBody>
          <a:bodyPr/>
          <a:lstStyle/>
          <a:p>
            <a:r>
              <a:rPr lang="pl-PL" dirty="0"/>
              <a:t>Czy przedszkole podejmuje działania odpowiednie do potrzeb Waszego dziecka?</a:t>
            </a:r>
            <a:endParaRPr lang="en-GB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7AF0FA51-04D7-4F21-B5E2-41B35ADA0F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0112810"/>
              </p:ext>
            </p:extLst>
          </p:nvPr>
        </p:nvGraphicFramePr>
        <p:xfrm>
          <a:off x="1292587" y="1960537"/>
          <a:ext cx="7731932" cy="4642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7016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5D623-925A-44ED-920F-BD19A059F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9" y="609480"/>
            <a:ext cx="8838799" cy="1343306"/>
          </a:xfrm>
        </p:spPr>
        <p:txBody>
          <a:bodyPr/>
          <a:lstStyle/>
          <a:p>
            <a:r>
              <a:rPr lang="pl-PL" dirty="0"/>
              <a:t>Czy Państwa dziecko ma jakieś szczególne uzdolnienia? </a:t>
            </a:r>
            <a:endParaRPr lang="en-GB" dirty="0"/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D19533F6-8F81-4ED3-90EA-15E65DE632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0536676"/>
              </p:ext>
            </p:extLst>
          </p:nvPr>
        </p:nvGraphicFramePr>
        <p:xfrm>
          <a:off x="986063" y="1952786"/>
          <a:ext cx="7630995" cy="4758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713580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452</Words>
  <Application>Microsoft Office PowerPoint</Application>
  <PresentationFormat>Panoramiczny</PresentationFormat>
  <Paragraphs>49</Paragraphs>
  <Slides>15</Slides>
  <Notes>0</Notes>
  <HiddenSlides>1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3" baseType="lpstr">
      <vt:lpstr>Arial</vt:lpstr>
      <vt:lpstr>T</vt:lpstr>
      <vt:lpstr>Times New Roman</vt:lpstr>
      <vt:lpstr>Trebuchet MS</vt:lpstr>
      <vt:lpstr>Wingdings</vt:lpstr>
      <vt:lpstr>Wingdings 3</vt:lpstr>
      <vt:lpstr>Faseta</vt:lpstr>
      <vt:lpstr>1_Faseta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 jaki sposób nauczyciele pozyskują informacje ​ o potrzebach i możliwościach Państwa dziecka? ​</vt:lpstr>
      <vt:lpstr>Czy Państwa dziecko ma szczególne potrzeby, które wymagają indywidualnego podejścia?​</vt:lpstr>
      <vt:lpstr>Czy przedszkole podejmuje działania odpowiednie do potrzeb Waszego dziecka?</vt:lpstr>
      <vt:lpstr>Czy Państwa dziecko ma jakieś szczególne uzdolnienia? </vt:lpstr>
      <vt:lpstr>Czy otrzymujecie Państwo od nauczycieli informacje o rozpoznawanych przez przedszkole potrzebach, możliwościach, uzdolnieniach, zainteresowaniach dziecka?</vt:lpstr>
      <vt:lpstr>Czy przedszkole wspiera uzdolnienia, szczególne zainteresowania dziecka? </vt:lpstr>
      <vt:lpstr>Czy dziecko potrzebuje którejś z form pomocy podczas pobytu w przedszkolu?</vt:lpstr>
      <vt:lpstr>Czy dziecko znajduje się w szczególnej sytuacji społecznej, o której powinno wiedzieć przedszkole?</vt:lpstr>
      <vt:lpstr>Czy Państwa zdaniem w przedszkolu można zauważyć jakiekolwiek formy dyskryminacji?</vt:lpstr>
      <vt:lpstr>Wnioski z ewaluacji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mój komputer</dc:creator>
  <dc:description/>
  <cp:lastModifiedBy>mój komputer</cp:lastModifiedBy>
  <cp:revision>19</cp:revision>
  <dcterms:created xsi:type="dcterms:W3CDTF">2020-03-24T07:37:31Z</dcterms:created>
  <dcterms:modified xsi:type="dcterms:W3CDTF">2020-03-24T12:43:12Z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5</vt:i4>
  </property>
</Properties>
</file>