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media/image1.jpeg" ContentType="image/jpeg"/>
  <Override PartName="/ppt/media/image3.png" ContentType="image/png"/>
  <Override PartName="/ppt/media/image2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C8228F-86DD-4A93-8841-A5279804025B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l-PL"/>
        </a:p>
      </dgm:t>
    </dgm:pt>
    <dgm:pt modelId="{8EDA5C17-0CD8-408D-A02D-4A7A20DF9AC2}">
      <dgm:prSet phldrT="[Tekst]" phldr="0"/>
      <dgm:spPr/>
      <dgm:t>
        <a:bodyPr/>
        <a:lstStyle/>
        <a:p>
          <a:pPr rtl="0"/>
          <a:r>
            <a:rPr lang="pl-PL">
              <a:latin typeface="T"/>
            </a:rPr>
            <a:t>Poznanie oczekiwań rodziców co do sposobów i form wspomagania rozwoju dzieci</a:t>
          </a:r>
        </a:p>
      </dgm:t>
    </dgm:pt>
    <dgm:pt modelId="{C08E70E0-FC29-4478-B0E6-E4C34F915917}" type="parTrans" cxnId="{7C8026B1-D39B-4810-9626-391DFB17C768}">
      <dgm:prSet/>
      <dgm:spPr/>
      <dgm:t>
        <a:bodyPr/>
        <a:lstStyle/>
        <a:p>
          <a:endParaRPr lang="pl-PL"/>
        </a:p>
      </dgm:t>
    </dgm:pt>
    <dgm:pt modelId="{4A539CFC-286C-4829-99D4-2EC2C17F01AD}" type="sibTrans" cxnId="{7C8026B1-D39B-4810-9626-391DFB17C768}">
      <dgm:prSet/>
      <dgm:spPr/>
      <dgm:t>
        <a:bodyPr/>
        <a:lstStyle/>
        <a:p>
          <a:endParaRPr lang="pl-PL"/>
        </a:p>
      </dgm:t>
    </dgm:pt>
    <dgm:pt modelId="{10945539-E804-4B94-831E-56D9DEECCF71}">
      <dgm:prSet phldr="0"/>
      <dgm:spPr/>
      <dgm:t>
        <a:bodyPr/>
        <a:lstStyle/>
        <a:p>
          <a:pPr rtl="0"/>
          <a:r>
            <a:rPr lang="pl-PL">
              <a:latin typeface="T"/>
              <a:cs typeface="Times New Roman"/>
            </a:rPr>
            <a:t>Pozyskanie informacji czy przedszkole wspomaga rozwój dzieci, </a:t>
          </a:r>
          <a:br>
            <a:rPr lang="pl-PL">
              <a:latin typeface="T"/>
              <a:cs typeface="Times New Roman"/>
            </a:rPr>
          </a:br>
          <a:r>
            <a:rPr lang="pl-PL">
              <a:latin typeface="T"/>
              <a:cs typeface="Times New Roman"/>
            </a:rPr>
            <a:t>z uwzględnieniem ich indywidualnej sytuacji</a:t>
          </a:r>
          <a:endParaRPr lang="pl-PL">
            <a:latin typeface="T"/>
          </a:endParaRPr>
        </a:p>
      </dgm:t>
    </dgm:pt>
    <dgm:pt modelId="{18B4DB58-81DE-4002-AC14-5D5A5EA5742E}" type="parTrans" cxnId="{55A8D88A-6D1C-48B8-A455-F8591F375B0E}">
      <dgm:prSet/>
      <dgm:spPr/>
    </dgm:pt>
    <dgm:pt modelId="{98769E21-B743-4A9A-A83C-AD1790C33C70}" type="sibTrans" cxnId="{55A8D88A-6D1C-48B8-A455-F8591F375B0E}">
      <dgm:prSet/>
      <dgm:spPr/>
      <dgm:t>
        <a:bodyPr/>
        <a:lstStyle/>
        <a:p>
          <a:endParaRPr lang="en-US"/>
        </a:p>
      </dgm:t>
    </dgm:pt>
    <dgm:pt modelId="{783A2D9E-FE9D-474B-A1BC-3D06CBF20EDC}">
      <dgm:prSet phldr="0"/>
      <dgm:spPr/>
      <dgm:t>
        <a:bodyPr/>
        <a:lstStyle/>
        <a:p>
          <a:pPr rtl="0"/>
          <a:r>
            <a:rPr lang="pl-PL">
              <a:latin typeface="T"/>
            </a:rPr>
            <a:t>Poznanie opinii nauczycieli na temat wspomagania rozwoju dzieci</a:t>
          </a:r>
        </a:p>
      </dgm:t>
    </dgm:pt>
    <dgm:pt modelId="{F4783C46-1336-4A8E-92E6-6ECE9D7B1DF6}" type="parTrans" cxnId="{E7CC2C23-FB55-44C2-813D-5813A24898BA}">
      <dgm:prSet/>
      <dgm:spPr/>
    </dgm:pt>
    <dgm:pt modelId="{F73AB53B-F645-4179-B279-9478CB333283}" type="sibTrans" cxnId="{E7CC2C23-FB55-44C2-813D-5813A24898BA}">
      <dgm:prSet/>
      <dgm:spPr/>
      <dgm:t>
        <a:bodyPr/>
        <a:lstStyle/>
        <a:p>
          <a:endParaRPr lang="en-US"/>
        </a:p>
      </dgm:t>
    </dgm:pt>
    <dgm:pt modelId="{735C6418-1087-4DEF-9297-8EDE0531C175}" type="pres">
      <dgm:prSet presAssocID="{95C8228F-86DD-4A93-8841-A5279804025B}" presName="linear" presStyleCnt="0">
        <dgm:presLayoutVars>
          <dgm:animLvl val="lvl"/>
          <dgm:resizeHandles val="exact"/>
        </dgm:presLayoutVars>
      </dgm:prSet>
      <dgm:spPr/>
    </dgm:pt>
    <dgm:pt modelId="{25ED5952-06DB-4521-BED2-D88449DC571D}" type="pres">
      <dgm:prSet presAssocID="{10945539-E804-4B94-831E-56D9DEECCF7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9FE3E25-1F97-46F3-ADB6-1F540EC65541}" type="pres">
      <dgm:prSet presAssocID="{98769E21-B743-4A9A-A83C-AD1790C33C70}" presName="spacer" presStyleCnt="0"/>
      <dgm:spPr/>
    </dgm:pt>
    <dgm:pt modelId="{50D64097-3636-4D46-A3B9-12BE9B0E05C0}" type="pres">
      <dgm:prSet presAssocID="{8EDA5C17-0CD8-408D-A02D-4A7A20DF9AC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DD28E0B-BC11-498A-B824-99F04064E9DD}" type="pres">
      <dgm:prSet presAssocID="{4A539CFC-286C-4829-99D4-2EC2C17F01AD}" presName="spacer" presStyleCnt="0"/>
      <dgm:spPr/>
    </dgm:pt>
    <dgm:pt modelId="{1567D8A8-8B73-4EAE-8C56-994D57AB4633}" type="pres">
      <dgm:prSet presAssocID="{783A2D9E-FE9D-474B-A1BC-3D06CBF20ED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7CC2C23-FB55-44C2-813D-5813A24898BA}" srcId="{95C8228F-86DD-4A93-8841-A5279804025B}" destId="{783A2D9E-FE9D-474B-A1BC-3D06CBF20EDC}" srcOrd="2" destOrd="0" parTransId="{F4783C46-1336-4A8E-92E6-6ECE9D7B1DF6}" sibTransId="{F73AB53B-F645-4179-B279-9478CB333283}"/>
    <dgm:cxn modelId="{9AA7856F-DC04-4F40-93D2-273AC4F5B333}" type="presOf" srcId="{783A2D9E-FE9D-474B-A1BC-3D06CBF20EDC}" destId="{1567D8A8-8B73-4EAE-8C56-994D57AB4633}" srcOrd="0" destOrd="0" presId="urn:microsoft.com/office/officeart/2005/8/layout/vList2"/>
    <dgm:cxn modelId="{55A8D88A-6D1C-48B8-A455-F8591F375B0E}" srcId="{95C8228F-86DD-4A93-8841-A5279804025B}" destId="{10945539-E804-4B94-831E-56D9DEECCF71}" srcOrd="0" destOrd="0" parTransId="{18B4DB58-81DE-4002-AC14-5D5A5EA5742E}" sibTransId="{98769E21-B743-4A9A-A83C-AD1790C33C70}"/>
    <dgm:cxn modelId="{7C8026B1-D39B-4810-9626-391DFB17C768}" srcId="{95C8228F-86DD-4A93-8841-A5279804025B}" destId="{8EDA5C17-0CD8-408D-A02D-4A7A20DF9AC2}" srcOrd="1" destOrd="0" parTransId="{C08E70E0-FC29-4478-B0E6-E4C34F915917}" sibTransId="{4A539CFC-286C-4829-99D4-2EC2C17F01AD}"/>
    <dgm:cxn modelId="{7668C3CF-6046-4EDA-B6DA-04CB0F23B7D6}" type="presOf" srcId="{8EDA5C17-0CD8-408D-A02D-4A7A20DF9AC2}" destId="{50D64097-3636-4D46-A3B9-12BE9B0E05C0}" srcOrd="0" destOrd="0" presId="urn:microsoft.com/office/officeart/2005/8/layout/vList2"/>
    <dgm:cxn modelId="{0E7601F7-F72E-4D9F-8B49-E6D81D69683E}" type="presOf" srcId="{95C8228F-86DD-4A93-8841-A5279804025B}" destId="{735C6418-1087-4DEF-9297-8EDE0531C175}" srcOrd="0" destOrd="0" presId="urn:microsoft.com/office/officeart/2005/8/layout/vList2"/>
    <dgm:cxn modelId="{EC6097FF-AAEE-49D8-83BD-12670B5C5C81}" type="presOf" srcId="{10945539-E804-4B94-831E-56D9DEECCF71}" destId="{25ED5952-06DB-4521-BED2-D88449DC571D}" srcOrd="0" destOrd="0" presId="urn:microsoft.com/office/officeart/2005/8/layout/vList2"/>
    <dgm:cxn modelId="{788F37EE-FA77-4FFC-A124-B945A1C6B9F0}" type="presParOf" srcId="{735C6418-1087-4DEF-9297-8EDE0531C175}" destId="{25ED5952-06DB-4521-BED2-D88449DC571D}" srcOrd="0" destOrd="0" presId="urn:microsoft.com/office/officeart/2005/8/layout/vList2"/>
    <dgm:cxn modelId="{AC575460-E4DB-4A88-A181-C9796337B181}" type="presParOf" srcId="{735C6418-1087-4DEF-9297-8EDE0531C175}" destId="{B9FE3E25-1F97-46F3-ADB6-1F540EC65541}" srcOrd="1" destOrd="0" presId="urn:microsoft.com/office/officeart/2005/8/layout/vList2"/>
    <dgm:cxn modelId="{0D86F29B-3C91-4463-8B44-54FD4079B7BA}" type="presParOf" srcId="{735C6418-1087-4DEF-9297-8EDE0531C175}" destId="{50D64097-3636-4D46-A3B9-12BE9B0E05C0}" srcOrd="2" destOrd="0" presId="urn:microsoft.com/office/officeart/2005/8/layout/vList2"/>
    <dgm:cxn modelId="{BDBDAF51-D956-49DC-9894-17D55FD449B6}" type="presParOf" srcId="{735C6418-1087-4DEF-9297-8EDE0531C175}" destId="{6DD28E0B-BC11-498A-B824-99F04064E9DD}" srcOrd="3" destOrd="0" presId="urn:microsoft.com/office/officeart/2005/8/layout/vList2"/>
    <dgm:cxn modelId="{D3C0ADC6-6F88-4407-B59E-7EE6D1BEC14B}" type="presParOf" srcId="{735C6418-1087-4DEF-9297-8EDE0531C175}" destId="{1567D8A8-8B73-4EAE-8C56-994D57AB463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ED5952-06DB-4521-BED2-D88449DC571D}">
      <dsp:nvSpPr>
        <dsp:cNvPr id="0" name=""/>
        <dsp:cNvSpPr/>
      </dsp:nvSpPr>
      <dsp:spPr>
        <a:xfrm>
          <a:off x="0" y="295341"/>
          <a:ext cx="9618133" cy="1113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latin typeface="T"/>
              <a:cs typeface="Times New Roman"/>
            </a:rPr>
            <a:t>Pozyskanie informacji czy przedszkole wspomaga rozwój dzieci, </a:t>
          </a:r>
          <a:br>
            <a:rPr lang="pl-PL" sz="2800" kern="1200">
              <a:latin typeface="T"/>
              <a:cs typeface="Times New Roman"/>
            </a:rPr>
          </a:br>
          <a:r>
            <a:rPr lang="pl-PL" sz="2800" kern="1200">
              <a:latin typeface="T"/>
              <a:cs typeface="Times New Roman"/>
            </a:rPr>
            <a:t>z uwzględnieniem ich indywidualnej sytuacji</a:t>
          </a:r>
          <a:endParaRPr lang="pl-PL" sz="2800" kern="1200">
            <a:latin typeface="T"/>
          </a:endParaRPr>
        </a:p>
      </dsp:txBody>
      <dsp:txXfrm>
        <a:off x="54373" y="349714"/>
        <a:ext cx="9509387" cy="1005094"/>
      </dsp:txXfrm>
    </dsp:sp>
    <dsp:sp modelId="{50D64097-3636-4D46-A3B9-12BE9B0E05C0}">
      <dsp:nvSpPr>
        <dsp:cNvPr id="0" name=""/>
        <dsp:cNvSpPr/>
      </dsp:nvSpPr>
      <dsp:spPr>
        <a:xfrm>
          <a:off x="0" y="1489821"/>
          <a:ext cx="9618133" cy="1113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latin typeface="T"/>
            </a:rPr>
            <a:t>Poznanie oczekiwań rodziców co do sposobów i form wspomagania rozwoju dzieci</a:t>
          </a:r>
        </a:p>
      </dsp:txBody>
      <dsp:txXfrm>
        <a:off x="54373" y="1544194"/>
        <a:ext cx="9509387" cy="1005094"/>
      </dsp:txXfrm>
    </dsp:sp>
    <dsp:sp modelId="{1567D8A8-8B73-4EAE-8C56-994D57AB4633}">
      <dsp:nvSpPr>
        <dsp:cNvPr id="0" name=""/>
        <dsp:cNvSpPr/>
      </dsp:nvSpPr>
      <dsp:spPr>
        <a:xfrm>
          <a:off x="0" y="2684301"/>
          <a:ext cx="9618133" cy="1113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latin typeface="T"/>
            </a:rPr>
            <a:t>Poznanie opinii nauczycieli na temat wspomagania rozwoju dzieci</a:t>
          </a:r>
        </a:p>
      </dsp:txBody>
      <dsp:txXfrm>
        <a:off x="54373" y="2738674"/>
        <a:ext cx="9509387" cy="10050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60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61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62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06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07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10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1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14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15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18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19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20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21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22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c3c4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bg1">
                  <a:lumMod val="85000"/>
                  <a:lumOff val="1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bg1">
                  <a:lumMod val="85000"/>
                  <a:lumOff val="1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1" name="Group 12"/>
          <p:cNvGrpSpPr/>
          <p:nvPr/>
        </p:nvGrpSpPr>
        <p:grpSpPr>
          <a:xfrm>
            <a:off x="360" y="-8640"/>
            <a:ext cx="12191400" cy="6866640"/>
            <a:chOff x="360" y="-8640"/>
            <a:chExt cx="12191400" cy="6866640"/>
          </a:xfrm>
        </p:grpSpPr>
        <p:sp>
          <p:nvSpPr>
            <p:cNvPr id="12" name="Line 13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bg1">
                  <a:lumMod val="85000"/>
                  <a:lumOff val="1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3" name="Line 14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bg1">
                  <a:lumMod val="85000"/>
                  <a:lumOff val="1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4" name="CustomShape 15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 rot="10800000">
              <a:off x="360" y="360"/>
              <a:ext cx="842400" cy="566568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2" name="PlaceHolder 23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6640" cy="1645920"/>
          </a:xfrm>
          <a:prstGeom prst="rect">
            <a:avLst/>
          </a:prstGeom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r>
              <a:rPr b="0" lang="en-US" sz="5400" spc="-1" strike="noStrike">
                <a:solidFill>
                  <a:srgbClr val="90c226"/>
                </a:solidFill>
                <a:latin typeface="Trebuchet MS"/>
              </a:rPr>
              <a:t>Click to edit Master title style</a:t>
            </a:r>
            <a:endParaRPr b="0" lang="en-US" sz="5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3" name="PlaceHolder 24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342DB28-D1A7-47FD-A617-86D46C0633C2}" type="datetime">
              <a:rPr b="0" lang="pl-PL" sz="900" spc="-1" strike="noStrike">
                <a:solidFill>
                  <a:srgbClr val="ffffff"/>
                </a:solidFill>
                <a:latin typeface="Trebuchet MS"/>
              </a:rPr>
              <a:t>20-3-25</a:t>
            </a:fld>
            <a:endParaRPr b="0" lang="pl-PL" sz="900" spc="-1" strike="noStrike">
              <a:latin typeface="Times New Roman"/>
            </a:endParaRPr>
          </a:p>
        </p:txBody>
      </p:sp>
      <p:sp>
        <p:nvSpPr>
          <p:cNvPr id="24" name="PlaceHolder 25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25" name="PlaceHolder 26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5703332B-065D-4F32-A00F-7E7407A9C4AB}" type="slidenum">
              <a:rPr b="0" lang="pl-PL" sz="900" spc="-1" strike="noStrike">
                <a:solidFill>
                  <a:srgbClr val="90c226"/>
                </a:solidFill>
                <a:latin typeface="Trebuchet MS"/>
              </a:rPr>
              <a:t>&lt;numer&gt;</a:t>
            </a:fld>
            <a:endParaRPr b="0" lang="pl-PL" sz="900" spc="-1" strike="noStrike">
              <a:latin typeface="Times New Roman"/>
            </a:endParaRPr>
          </a:p>
        </p:txBody>
      </p:sp>
      <p:sp>
        <p:nvSpPr>
          <p:cNvPr id="26" name="PlaceHolder 2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ffffff"/>
                </a:solidFill>
                <a:latin typeface="Trebuchet MS"/>
              </a:rPr>
              <a:t>Kliknij, aby edytować format tekstu konspektu</a:t>
            </a:r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ffffff"/>
                </a:solidFill>
                <a:latin typeface="Trebuchet MS"/>
              </a:rPr>
              <a:t>Drugi poziom konspektu</a:t>
            </a:r>
            <a:endParaRPr b="0" lang="en-US" sz="1400" spc="-1" strike="noStrike">
              <a:solidFill>
                <a:srgbClr val="ffffff"/>
              </a:solidFill>
              <a:latin typeface="Trebuchet MS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solidFill>
                  <a:srgbClr val="ffffff"/>
                </a:solidFill>
                <a:latin typeface="Trebuchet MS"/>
              </a:rPr>
              <a:t>Trzeci poziom konspektu</a:t>
            </a:r>
            <a:endParaRPr b="0" lang="en-US" sz="1200" spc="-1" strike="noStrike">
              <a:solidFill>
                <a:srgbClr val="ffffff"/>
              </a:solidFill>
              <a:latin typeface="Trebuchet MS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200" spc="-1" strike="noStrike">
                <a:solidFill>
                  <a:srgbClr val="ffffff"/>
                </a:solidFill>
                <a:latin typeface="Trebuchet MS"/>
              </a:rPr>
              <a:t>Czwarty poziom konspektu</a:t>
            </a:r>
            <a:endParaRPr b="0" lang="en-US" sz="1200" spc="-1" strike="noStrike">
              <a:solidFill>
                <a:srgbClr val="ffffff"/>
              </a:solidFill>
              <a:latin typeface="Trebuchet MS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Trebuchet MS"/>
              </a:rPr>
              <a:t>Piąty poziom konspektu</a:t>
            </a:r>
            <a:endParaRPr b="0" lang="en-US" sz="2000" spc="-1" strike="noStrike">
              <a:solidFill>
                <a:srgbClr val="ffffff"/>
              </a:solidFill>
              <a:latin typeface="Trebuchet MS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Trebuchet MS"/>
              </a:rPr>
              <a:t>Szósty poziom konspektu</a:t>
            </a:r>
            <a:endParaRPr b="0" lang="en-US" sz="2000" spc="-1" strike="noStrike">
              <a:solidFill>
                <a:srgbClr val="ffffff"/>
              </a:solidFill>
              <a:latin typeface="Trebuchet MS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Trebuchet MS"/>
              </a:rPr>
              <a:t>Siódmy poziom konspektu</a:t>
            </a:r>
            <a:endParaRPr b="0" lang="en-US" sz="20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c3c4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64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bg1">
                  <a:lumMod val="85000"/>
                  <a:lumOff val="1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5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bg1">
                  <a:lumMod val="85000"/>
                  <a:lumOff val="1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6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7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8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9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0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1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2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3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74" name="PlaceHolder 12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>
            <a:norm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Click to edit Master title style</a:t>
            </a:r>
            <a:endParaRPr b="0" lang="en-US" sz="36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75" name="PlaceHolder 13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800" spc="-1" strike="noStrike">
                <a:solidFill>
                  <a:srgbClr val="ffffff"/>
                </a:solidFill>
                <a:latin typeface="Trebuchet MS"/>
              </a:rPr>
              <a:t>Click to edit Master text styles</a:t>
            </a:r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600" spc="-1" strike="noStrike">
                <a:solidFill>
                  <a:srgbClr val="ffffff"/>
                </a:solidFill>
                <a:latin typeface="Trebuchet MS"/>
              </a:rPr>
              <a:t>Second level</a:t>
            </a:r>
            <a:endParaRPr b="0" lang="en-US" sz="1600" spc="-1" strike="noStrike">
              <a:solidFill>
                <a:srgbClr val="ffffff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400" spc="-1" strike="noStrike">
                <a:solidFill>
                  <a:srgbClr val="ffffff"/>
                </a:solidFill>
                <a:latin typeface="Trebuchet MS"/>
              </a:rPr>
              <a:t>Third level</a:t>
            </a:r>
            <a:endParaRPr b="0" lang="en-US" sz="1400" spc="-1" strike="noStrike">
              <a:solidFill>
                <a:srgbClr val="ffffff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ffffff"/>
                </a:solidFill>
                <a:latin typeface="Trebuchet MS"/>
              </a:rPr>
              <a:t>Fourth level</a:t>
            </a:r>
            <a:endParaRPr b="0" lang="en-US" sz="1200" spc="-1" strike="noStrike">
              <a:solidFill>
                <a:srgbClr val="ffffff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ffffff"/>
                </a:solidFill>
                <a:latin typeface="Trebuchet MS"/>
              </a:rPr>
              <a:t>Fifth level</a:t>
            </a:r>
            <a:endParaRPr b="0" lang="en-US" sz="12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76" name="PlaceHolder 14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AA500203-C53E-4D3F-8A68-0389E3B7F7F8}" type="datetime">
              <a:rPr b="0" lang="pl-PL" sz="900" spc="-1" strike="noStrike">
                <a:solidFill>
                  <a:srgbClr val="ffffff"/>
                </a:solidFill>
                <a:latin typeface="Trebuchet MS"/>
              </a:rPr>
              <a:t>20-3-25</a:t>
            </a:fld>
            <a:endParaRPr b="0" lang="pl-PL" sz="900" spc="-1" strike="noStrike">
              <a:latin typeface="Times New Roman"/>
            </a:endParaRPr>
          </a:p>
        </p:txBody>
      </p:sp>
      <p:sp>
        <p:nvSpPr>
          <p:cNvPr id="77" name="PlaceHolder 15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78" name="PlaceHolder 16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7ECC1A22-8498-4BC3-B444-28C00D92A787}" type="slidenum">
              <a:rPr b="0" lang="pl-PL" sz="900" spc="-1" strike="noStrike">
                <a:solidFill>
                  <a:srgbClr val="90c226"/>
                </a:solidFill>
                <a:latin typeface="Trebuchet MS"/>
              </a:rPr>
              <a:t>&lt;numer&gt;</a:t>
            </a:fld>
            <a:endParaRPr b="0" lang="pl-PL" sz="9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c3c4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16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bg1">
                  <a:lumMod val="85000"/>
                  <a:lumOff val="1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17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bg1">
                  <a:lumMod val="85000"/>
                  <a:lumOff val="1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18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9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0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1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2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3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4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5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26" name="PlaceHolder 12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Click to edit Master title style</a:t>
            </a:r>
            <a:endParaRPr b="0" lang="en-US" sz="36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27" name="PlaceHolder 13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83560" cy="388044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800" spc="-1" strike="noStrike">
                <a:solidFill>
                  <a:srgbClr val="ffffff"/>
                </a:solidFill>
                <a:latin typeface="Trebuchet MS"/>
              </a:rPr>
              <a:t>Click to edit Master text styles</a:t>
            </a:r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600" spc="-1" strike="noStrike">
                <a:solidFill>
                  <a:srgbClr val="ffffff"/>
                </a:solidFill>
                <a:latin typeface="Trebuchet MS"/>
              </a:rPr>
              <a:t>Second level</a:t>
            </a:r>
            <a:endParaRPr b="0" lang="en-US" sz="1600" spc="-1" strike="noStrike">
              <a:solidFill>
                <a:srgbClr val="ffffff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400" spc="-1" strike="noStrike">
                <a:solidFill>
                  <a:srgbClr val="ffffff"/>
                </a:solidFill>
                <a:latin typeface="Trebuchet MS"/>
              </a:rPr>
              <a:t>Third level</a:t>
            </a:r>
            <a:endParaRPr b="0" lang="en-US" sz="1400" spc="-1" strike="noStrike">
              <a:solidFill>
                <a:srgbClr val="ffffff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ffffff"/>
                </a:solidFill>
                <a:latin typeface="Trebuchet MS"/>
              </a:rPr>
              <a:t>Fourth level</a:t>
            </a:r>
            <a:endParaRPr b="0" lang="en-US" sz="1200" spc="-1" strike="noStrike">
              <a:solidFill>
                <a:srgbClr val="ffffff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ffffff"/>
                </a:solidFill>
                <a:latin typeface="Trebuchet MS"/>
              </a:rPr>
              <a:t>Fifth level</a:t>
            </a:r>
            <a:endParaRPr b="0" lang="en-US" sz="12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28" name="PlaceHolder 14"/>
          <p:cNvSpPr>
            <a:spLocks noGrp="1"/>
          </p:cNvSpPr>
          <p:nvPr>
            <p:ph type="body"/>
          </p:nvPr>
        </p:nvSpPr>
        <p:spPr>
          <a:xfrm>
            <a:off x="5090040" y="2160720"/>
            <a:ext cx="4183560" cy="388044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800" spc="-1" strike="noStrike">
                <a:solidFill>
                  <a:srgbClr val="ffffff"/>
                </a:solidFill>
                <a:latin typeface="Trebuchet MS"/>
              </a:rPr>
              <a:t>Click to edit Master text styles</a:t>
            </a:r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600" spc="-1" strike="noStrike">
                <a:solidFill>
                  <a:srgbClr val="ffffff"/>
                </a:solidFill>
                <a:latin typeface="Trebuchet MS"/>
              </a:rPr>
              <a:t>Second level</a:t>
            </a:r>
            <a:endParaRPr b="0" lang="en-US" sz="1600" spc="-1" strike="noStrike">
              <a:solidFill>
                <a:srgbClr val="ffffff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400" spc="-1" strike="noStrike">
                <a:solidFill>
                  <a:srgbClr val="ffffff"/>
                </a:solidFill>
                <a:latin typeface="Trebuchet MS"/>
              </a:rPr>
              <a:t>Third level</a:t>
            </a:r>
            <a:endParaRPr b="0" lang="en-US" sz="1400" spc="-1" strike="noStrike">
              <a:solidFill>
                <a:srgbClr val="ffffff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ffffff"/>
                </a:solidFill>
                <a:latin typeface="Trebuchet MS"/>
              </a:rPr>
              <a:t>Fourth level</a:t>
            </a:r>
            <a:endParaRPr b="0" lang="en-US" sz="1200" spc="-1" strike="noStrike">
              <a:solidFill>
                <a:srgbClr val="ffffff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ffffff"/>
                </a:solidFill>
                <a:latin typeface="Trebuchet MS"/>
              </a:rPr>
              <a:t>Fifth level</a:t>
            </a:r>
            <a:endParaRPr b="0" lang="en-US" sz="12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29" name="PlaceHolder 15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188CE43-3E4E-4D43-862E-64BE2C2D0831}" type="datetime">
              <a:rPr b="0" lang="pl-PL" sz="900" spc="-1" strike="noStrike">
                <a:solidFill>
                  <a:srgbClr val="ffffff"/>
                </a:solidFill>
                <a:latin typeface="Trebuchet MS"/>
              </a:rPr>
              <a:t>20-3-25</a:t>
            </a:fld>
            <a:endParaRPr b="0" lang="pl-PL" sz="900" spc="-1" strike="noStrike">
              <a:latin typeface="Times New Roman"/>
            </a:endParaRPr>
          </a:p>
        </p:txBody>
      </p:sp>
      <p:sp>
        <p:nvSpPr>
          <p:cNvPr id="130" name="PlaceHolder 16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131" name="PlaceHolder 17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0BD5DC8B-5EC4-48EE-BC1E-2735B1385713}" type="slidenum">
              <a:rPr b="0" lang="pl-PL" sz="900" spc="-1" strike="noStrike">
                <a:solidFill>
                  <a:srgbClr val="90c226"/>
                </a:solidFill>
                <a:latin typeface="Trebuchet MS"/>
              </a:rPr>
              <a:t>&lt;numer&gt;</a:t>
            </a:fld>
            <a:endParaRPr b="0" lang="pl-PL" sz="9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c3c4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69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bg1">
                  <a:lumMod val="85000"/>
                  <a:lumOff val="1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70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bg1">
                  <a:lumMod val="85000"/>
                  <a:lumOff val="1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71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2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3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4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5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6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7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8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79" name="PlaceHolder 12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Click to edit Master title style</a:t>
            </a:r>
            <a:endParaRPr b="0" lang="en-US" sz="36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80" name="PlaceHolder 13"/>
          <p:cNvSpPr>
            <a:spLocks noGrp="1"/>
          </p:cNvSpPr>
          <p:nvPr>
            <p:ph type="body"/>
          </p:nvPr>
        </p:nvSpPr>
        <p:spPr>
          <a:xfrm>
            <a:off x="675720" y="2161080"/>
            <a:ext cx="4185360" cy="57600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ffffff"/>
                </a:solidFill>
                <a:latin typeface="Trebuchet MS"/>
              </a:rPr>
              <a:t>Click to edit Master text styles</a:t>
            </a:r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81" name="PlaceHolder 14"/>
          <p:cNvSpPr>
            <a:spLocks noGrp="1"/>
          </p:cNvSpPr>
          <p:nvPr>
            <p:ph type="body"/>
          </p:nvPr>
        </p:nvSpPr>
        <p:spPr>
          <a:xfrm>
            <a:off x="675720" y="2737080"/>
            <a:ext cx="4185360" cy="3303720"/>
          </a:xfrm>
          <a:prstGeom prst="rect">
            <a:avLst/>
          </a:prstGeom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800" spc="-1" strike="noStrike">
                <a:solidFill>
                  <a:srgbClr val="ffffff"/>
                </a:solidFill>
                <a:latin typeface="Trebuchet MS"/>
              </a:rPr>
              <a:t>Click to edit Master text styles</a:t>
            </a:r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600" spc="-1" strike="noStrike">
                <a:solidFill>
                  <a:srgbClr val="ffffff"/>
                </a:solidFill>
                <a:latin typeface="Trebuchet MS"/>
              </a:rPr>
              <a:t>Second level</a:t>
            </a:r>
            <a:endParaRPr b="0" lang="en-US" sz="1600" spc="-1" strike="noStrike">
              <a:solidFill>
                <a:srgbClr val="ffffff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400" spc="-1" strike="noStrike">
                <a:solidFill>
                  <a:srgbClr val="ffffff"/>
                </a:solidFill>
                <a:latin typeface="Trebuchet MS"/>
              </a:rPr>
              <a:t>Third level</a:t>
            </a:r>
            <a:endParaRPr b="0" lang="en-US" sz="1400" spc="-1" strike="noStrike">
              <a:solidFill>
                <a:srgbClr val="ffffff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ffffff"/>
                </a:solidFill>
                <a:latin typeface="Trebuchet MS"/>
              </a:rPr>
              <a:t>Fourth level</a:t>
            </a:r>
            <a:endParaRPr b="0" lang="en-US" sz="1200" spc="-1" strike="noStrike">
              <a:solidFill>
                <a:srgbClr val="ffffff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ffffff"/>
                </a:solidFill>
                <a:latin typeface="Trebuchet MS"/>
              </a:rPr>
              <a:t>Fifth level</a:t>
            </a:r>
            <a:endParaRPr b="0" lang="en-US" sz="12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82" name="PlaceHolder 15"/>
          <p:cNvSpPr>
            <a:spLocks noGrp="1"/>
          </p:cNvSpPr>
          <p:nvPr>
            <p:ph type="body"/>
          </p:nvPr>
        </p:nvSpPr>
        <p:spPr>
          <a:xfrm>
            <a:off x="5088240" y="2161080"/>
            <a:ext cx="4185360" cy="57600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ffffff"/>
                </a:solidFill>
                <a:latin typeface="Trebuchet MS"/>
              </a:rPr>
              <a:t>Click to edit Master text styles</a:t>
            </a:r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83" name="PlaceHolder 16"/>
          <p:cNvSpPr>
            <a:spLocks noGrp="1"/>
          </p:cNvSpPr>
          <p:nvPr>
            <p:ph type="body"/>
          </p:nvPr>
        </p:nvSpPr>
        <p:spPr>
          <a:xfrm>
            <a:off x="5088240" y="2737080"/>
            <a:ext cx="4185360" cy="3303720"/>
          </a:xfrm>
          <a:prstGeom prst="rect">
            <a:avLst/>
          </a:prstGeom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800" spc="-1" strike="noStrike">
                <a:solidFill>
                  <a:srgbClr val="ffffff"/>
                </a:solidFill>
                <a:latin typeface="Trebuchet MS"/>
              </a:rPr>
              <a:t>Click to edit Master text styles</a:t>
            </a:r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600" spc="-1" strike="noStrike">
                <a:solidFill>
                  <a:srgbClr val="ffffff"/>
                </a:solidFill>
                <a:latin typeface="Trebuchet MS"/>
              </a:rPr>
              <a:t>Second level</a:t>
            </a:r>
            <a:endParaRPr b="0" lang="en-US" sz="1600" spc="-1" strike="noStrike">
              <a:solidFill>
                <a:srgbClr val="ffffff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400" spc="-1" strike="noStrike">
                <a:solidFill>
                  <a:srgbClr val="ffffff"/>
                </a:solidFill>
                <a:latin typeface="Trebuchet MS"/>
              </a:rPr>
              <a:t>Third level</a:t>
            </a:r>
            <a:endParaRPr b="0" lang="en-US" sz="1400" spc="-1" strike="noStrike">
              <a:solidFill>
                <a:srgbClr val="ffffff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ffffff"/>
                </a:solidFill>
                <a:latin typeface="Trebuchet MS"/>
              </a:rPr>
              <a:t>Fourth level</a:t>
            </a:r>
            <a:endParaRPr b="0" lang="en-US" sz="1200" spc="-1" strike="noStrike">
              <a:solidFill>
                <a:srgbClr val="ffffff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ffffff"/>
                </a:solidFill>
                <a:latin typeface="Trebuchet MS"/>
              </a:rPr>
              <a:t>Fifth level</a:t>
            </a:r>
            <a:endParaRPr b="0" lang="en-US" sz="12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84" name="PlaceHolder 17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78CBD51D-AAD9-4F96-BA2D-AD53FA1B9EDB}" type="datetime">
              <a:rPr b="0" lang="pl-PL" sz="900" spc="-1" strike="noStrike">
                <a:solidFill>
                  <a:srgbClr val="ffffff"/>
                </a:solidFill>
                <a:latin typeface="Trebuchet MS"/>
              </a:rPr>
              <a:t>20-3-25</a:t>
            </a:fld>
            <a:endParaRPr b="0" lang="pl-PL" sz="900" spc="-1" strike="noStrike">
              <a:latin typeface="Times New Roman"/>
            </a:endParaRPr>
          </a:p>
        </p:txBody>
      </p:sp>
      <p:sp>
        <p:nvSpPr>
          <p:cNvPr id="185" name="PlaceHolder 18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186" name="PlaceHolder 19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A963DAB-A622-474B-A84A-68912474E460}" type="slidenum">
              <a:rPr b="0" lang="pl-PL" sz="900" spc="-1" strike="noStrike">
                <a:solidFill>
                  <a:srgbClr val="90c226"/>
                </a:solidFill>
                <a:latin typeface="Trebuchet MS"/>
              </a:rPr>
              <a:t>&lt;numer&gt;</a:t>
            </a:fld>
            <a:endParaRPr b="0" lang="pl-PL" sz="9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3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8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8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3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extShape 1"/>
          <p:cNvSpPr txBox="1"/>
          <p:nvPr/>
        </p:nvSpPr>
        <p:spPr>
          <a:xfrm>
            <a:off x="1033560" y="511200"/>
            <a:ext cx="8516880" cy="37011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ctr">
              <a:lnSpc>
                <a:spcPct val="100000"/>
              </a:lnSpc>
            </a:pPr>
            <a:r>
              <a:rPr b="0" lang="en-US" sz="5400" spc="-1" strike="noStrike" cap="all">
                <a:solidFill>
                  <a:srgbClr val="90c226"/>
                </a:solidFill>
                <a:latin typeface="Trebuchet MS"/>
                <a:ea typeface="Trebuchet MS"/>
              </a:rPr>
              <a:t>EWALUACJA WEWNĘTRZNA</a:t>
            </a:r>
            <a:br/>
            <a:r>
              <a:rPr b="0" lang="en-US" sz="5400" spc="-1" strike="noStrike" cap="all">
                <a:solidFill>
                  <a:srgbClr val="90c226"/>
                </a:solidFill>
                <a:latin typeface="Trebuchet MS"/>
                <a:ea typeface="Trebuchet MS"/>
              </a:rPr>
              <a:t>cechowa</a:t>
            </a:r>
            <a:br/>
            <a:endParaRPr b="0" lang="en-US" sz="5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24" name="TextShape 2"/>
          <p:cNvSpPr txBox="1"/>
          <p:nvPr/>
        </p:nvSpPr>
        <p:spPr>
          <a:xfrm>
            <a:off x="1333800" y="4120200"/>
            <a:ext cx="8031960" cy="2631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20000"/>
              </a:lnSpc>
              <a:spcBef>
                <a:spcPts val="1001"/>
              </a:spcBef>
            </a:pPr>
            <a:r>
              <a:rPr b="1" lang="pl-PL" sz="2400" spc="-1" strike="noStrike" cap="all">
                <a:solidFill>
                  <a:srgbClr val="ffffff"/>
                </a:solidFill>
                <a:latin typeface="Times New Roman"/>
              </a:rPr>
              <a:t>PRZEDSZKOLE WSPOMAGA ROZWÓJ DZIECI </a:t>
            </a:r>
            <a:br/>
            <a:r>
              <a:rPr b="1" lang="pl-PL" sz="2400" spc="-1" strike="noStrike" cap="all">
                <a:solidFill>
                  <a:srgbClr val="ffffff"/>
                </a:solidFill>
                <a:latin typeface="Times New Roman"/>
              </a:rPr>
              <a:t>Z UWZGLĘDNIENIEM ICH INDYWIDUALNEJ SYTUACJI</a:t>
            </a:r>
            <a:endParaRPr b="0" lang="pl-PL" sz="2400" spc="-1" strike="noStrike">
              <a:latin typeface="Arial"/>
            </a:endParaRPr>
          </a:p>
          <a:p>
            <a:pPr algn="ctr">
              <a:lnSpc>
                <a:spcPct val="120000"/>
              </a:lnSpc>
              <a:spcBef>
                <a:spcPts val="1001"/>
              </a:spcBef>
            </a:pPr>
            <a:r>
              <a:rPr b="1" lang="pl-PL" sz="1800" spc="-1" strike="noStrike" cap="all">
                <a:solidFill>
                  <a:srgbClr val="ffffff"/>
                </a:solidFill>
                <a:latin typeface="Times New Roman"/>
              </a:rPr>
              <a:t>WYMAGANIE 6</a:t>
            </a:r>
            <a:endParaRPr b="0" lang="pl-PL" sz="1800" spc="-1" strike="noStrike">
              <a:latin typeface="Arial"/>
            </a:endParaRPr>
          </a:p>
          <a:p>
            <a:pPr algn="ctr">
              <a:lnSpc>
                <a:spcPct val="120000"/>
              </a:lnSpc>
              <a:spcBef>
                <a:spcPts val="1001"/>
              </a:spcBef>
            </a:pPr>
            <a:endParaRPr b="0" lang="pl-PL" sz="1800" spc="-1" strike="noStrike">
              <a:latin typeface="Arial"/>
            </a:endParaRPr>
          </a:p>
          <a:p>
            <a:pPr algn="ctr">
              <a:lnSpc>
                <a:spcPct val="120000"/>
              </a:lnSpc>
              <a:spcBef>
                <a:spcPts val="1001"/>
              </a:spcBef>
            </a:pPr>
            <a:r>
              <a:rPr b="1" lang="pl-PL" sz="1400" spc="-1" strike="noStrike" cap="all">
                <a:solidFill>
                  <a:srgbClr val="ffffff"/>
                </a:solidFill>
                <a:latin typeface="Times New Roman"/>
              </a:rPr>
              <a:t>CZERWIEC 2020</a:t>
            </a:r>
            <a:endParaRPr b="0" lang="pl-PL" sz="14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001"/>
              </a:spcBef>
            </a:pPr>
            <a:endParaRPr b="0" lang="pl-PL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extShape 1"/>
          <p:cNvSpPr txBox="1"/>
          <p:nvPr/>
        </p:nvSpPr>
        <p:spPr>
          <a:xfrm>
            <a:off x="986040" y="4553640"/>
            <a:ext cx="8287560" cy="10958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17000"/>
          </a:bodyPr>
          <a:p>
            <a:pPr algn="ctr">
              <a:lnSpc>
                <a:spcPct val="90000"/>
              </a:lnSpc>
            </a:pPr>
            <a:br/>
            <a:br/>
            <a:br/>
            <a:br/>
            <a:br/>
            <a:r>
              <a:rPr b="0" lang="en-US" sz="3400" spc="-1" strike="noStrike">
                <a:solidFill>
                  <a:srgbClr val="ffffff"/>
                </a:solidFill>
                <a:latin typeface="Trebuchet MS"/>
              </a:rPr>
              <a:t>Czy przedszkole wspiera uzdolnienia, szczególne zainteresowania dziecka?</a:t>
            </a:r>
            <a:endParaRPr b="0" lang="en-US" sz="3400" spc="-1" strike="noStrike">
              <a:solidFill>
                <a:srgbClr val="ffffff"/>
              </a:solidFill>
              <a:latin typeface="Trebuchet MS"/>
            </a:endParaRPr>
          </a:p>
        </p:txBody>
      </p:sp>
      <p:pic>
        <p:nvPicPr>
          <p:cNvPr id="249" name="Obraz 6" descr="Obraz zawierający zrzut ekranu&#10;&#10;Opis wygenerowany przy bardzo wysokim poziomie pewności"/>
          <p:cNvPicPr/>
          <p:nvPr/>
        </p:nvPicPr>
        <p:blipFill>
          <a:blip r:embed="rId1"/>
          <a:stretch/>
        </p:blipFill>
        <p:spPr>
          <a:xfrm>
            <a:off x="1316160" y="398160"/>
            <a:ext cx="7279560" cy="43722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TextShape 1"/>
          <p:cNvSpPr txBox="1"/>
          <p:nvPr/>
        </p:nvSpPr>
        <p:spPr>
          <a:xfrm>
            <a:off x="986040" y="4553640"/>
            <a:ext cx="8287560" cy="10958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</a:pPr>
            <a:r>
              <a:rPr b="0" lang="en-US" sz="2600" spc="-1" strike="noStrike">
                <a:solidFill>
                  <a:srgbClr val="ffffff"/>
                </a:solidFill>
                <a:latin typeface="Trebuchet MS"/>
              </a:rPr>
              <a:t>Czy w Państwa opinii dziecko potrzebuje którejś z form pomocy podczas pobytu w przedszkolu? </a:t>
            </a:r>
            <a:endParaRPr b="0" lang="en-US" sz="2600" spc="-1" strike="noStrike">
              <a:solidFill>
                <a:srgbClr val="ffffff"/>
              </a:solidFill>
              <a:latin typeface="Trebuchet MS"/>
            </a:endParaRPr>
          </a:p>
        </p:txBody>
      </p:sp>
      <p:pic>
        <p:nvPicPr>
          <p:cNvPr id="251" name="Obraz 6" descr="Obraz zawierający zrzut ekranu&#10;&#10;Opis wygenerowany przy bardzo wysokim poziomie pewności"/>
          <p:cNvPicPr/>
          <p:nvPr/>
        </p:nvPicPr>
        <p:blipFill>
          <a:blip r:embed="rId1"/>
          <a:stretch/>
        </p:blipFill>
        <p:spPr>
          <a:xfrm>
            <a:off x="1404360" y="200520"/>
            <a:ext cx="7455600" cy="44776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TextShape 1"/>
          <p:cNvSpPr txBox="1"/>
          <p:nvPr/>
        </p:nvSpPr>
        <p:spPr>
          <a:xfrm>
            <a:off x="505080" y="1649160"/>
            <a:ext cx="4185360" cy="576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ffffff"/>
                </a:solidFill>
                <a:latin typeface="Trebuchet MS"/>
              </a:rPr>
              <a:t>Czy Państwa dziecko znajduje się w szczególnej sytuacji społecznej, o której powinno wiedzieć przedszkole, aby potrafiło wspierać dziecko?</a:t>
            </a:r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pic>
        <p:nvPicPr>
          <p:cNvPr id="253" name="Obraz 7" descr="Obraz zawierający zrzut ekranu, rysunek&#10;&#10;Opis wygenerowany przy bardzo wysokim poziomie pewności"/>
          <p:cNvPicPr/>
          <p:nvPr/>
        </p:nvPicPr>
        <p:blipFill>
          <a:blip r:embed="rId1"/>
          <a:stretch/>
        </p:blipFill>
        <p:spPr>
          <a:xfrm>
            <a:off x="183240" y="2559240"/>
            <a:ext cx="4724640" cy="2839320"/>
          </a:xfrm>
          <a:prstGeom prst="rect">
            <a:avLst/>
          </a:prstGeom>
          <a:ln>
            <a:noFill/>
          </a:ln>
        </p:spPr>
      </p:pic>
      <p:sp>
        <p:nvSpPr>
          <p:cNvPr id="254" name="TextShape 2"/>
          <p:cNvSpPr txBox="1"/>
          <p:nvPr/>
        </p:nvSpPr>
        <p:spPr>
          <a:xfrm>
            <a:off x="5088240" y="455040"/>
            <a:ext cx="4185360" cy="8146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ffffff"/>
                </a:solidFill>
                <a:latin typeface="Trebuchet MS"/>
              </a:rPr>
              <a:t>Jeśli tak, to czy w przedszkolu jest znana ta sytuacja?</a:t>
            </a:r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pic>
        <p:nvPicPr>
          <p:cNvPr id="255" name="Obraz 12" descr=""/>
          <p:cNvPicPr/>
          <p:nvPr/>
        </p:nvPicPr>
        <p:blipFill>
          <a:blip r:embed="rId2"/>
          <a:stretch/>
        </p:blipFill>
        <p:spPr>
          <a:xfrm>
            <a:off x="5580720" y="2559240"/>
            <a:ext cx="4912200" cy="2944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TextShape 1"/>
          <p:cNvSpPr txBox="1"/>
          <p:nvPr/>
        </p:nvSpPr>
        <p:spPr>
          <a:xfrm>
            <a:off x="6094800" y="1261440"/>
            <a:ext cx="3497040" cy="300240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</a:pPr>
            <a:r>
              <a:rPr b="0" lang="en-US" sz="3400" spc="-1" strike="noStrike">
                <a:solidFill>
                  <a:srgbClr val="ffffff"/>
                </a:solidFill>
                <a:latin typeface="Trebuchet MS"/>
              </a:rPr>
              <a:t>Czy przedszkole podjęło działania uwzględniające tę sytuację?</a:t>
            </a:r>
            <a:endParaRPr b="0" lang="en-US" sz="3400" spc="-1" strike="noStrike">
              <a:solidFill>
                <a:srgbClr val="ffffff"/>
              </a:solidFill>
              <a:latin typeface="Trebuchet MS"/>
            </a:endParaRPr>
          </a:p>
        </p:txBody>
      </p:sp>
      <p:pic>
        <p:nvPicPr>
          <p:cNvPr id="257" name="Obraz 4" descr="Obraz zawierający zrzut ekranu&#10;&#10;Opis wygenerowany przy bardzo wysokim poziomie pewności"/>
          <p:cNvPicPr/>
          <p:nvPr/>
        </p:nvPicPr>
        <p:blipFill>
          <a:blip r:embed="rId1"/>
          <a:stretch/>
        </p:blipFill>
        <p:spPr>
          <a:xfrm>
            <a:off x="227880" y="1709640"/>
            <a:ext cx="5521320" cy="33174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TextShape 1"/>
          <p:cNvSpPr txBox="1"/>
          <p:nvPr/>
        </p:nvSpPr>
        <p:spPr>
          <a:xfrm>
            <a:off x="986040" y="4553640"/>
            <a:ext cx="8287560" cy="10958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</a:pPr>
            <a:r>
              <a:rPr b="0" lang="en-US" sz="3000" spc="-1" strike="noStrike">
                <a:solidFill>
                  <a:srgbClr val="ffffff"/>
                </a:solidFill>
                <a:latin typeface="Trebuchet MS"/>
              </a:rPr>
              <a:t>Czy Państwa zdaniem w przedszkolu można zauważyć jakiekolwiek formy dyskryminacji?</a:t>
            </a:r>
            <a:endParaRPr b="0" lang="en-US" sz="3000" spc="-1" strike="noStrike">
              <a:solidFill>
                <a:srgbClr val="ffffff"/>
              </a:solidFill>
              <a:latin typeface="Trebuchet MS"/>
            </a:endParaRPr>
          </a:p>
        </p:txBody>
      </p:sp>
      <p:pic>
        <p:nvPicPr>
          <p:cNvPr id="259" name="Obraz 6" descr="Obraz zawierający zrzut ekranu&#10;&#10;Opis wygenerowany przy bardzo wysokim poziomie pewności"/>
          <p:cNvPicPr/>
          <p:nvPr/>
        </p:nvPicPr>
        <p:blipFill>
          <a:blip r:embed="rId1"/>
          <a:stretch/>
        </p:blipFill>
        <p:spPr>
          <a:xfrm>
            <a:off x="1833840" y="478440"/>
            <a:ext cx="6599880" cy="3962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c3c4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extShape 1"/>
          <p:cNvSpPr txBox="1"/>
          <p:nvPr/>
        </p:nvSpPr>
        <p:spPr>
          <a:xfrm>
            <a:off x="677160" y="609480"/>
            <a:ext cx="3843000" cy="55454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0" i="1" lang="en-US" sz="3600" spc="-1" strike="noStrike">
                <a:solidFill>
                  <a:srgbClr val="90c226"/>
                </a:solidFill>
                <a:latin typeface="Trebuchet MS"/>
              </a:rPr>
              <a:t>WNIOSKI Z EWALUACJI</a:t>
            </a:r>
            <a:endParaRPr b="0" lang="en-US" sz="36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61" name="TextShape 2"/>
          <p:cNvSpPr txBox="1"/>
          <p:nvPr/>
        </p:nvSpPr>
        <p:spPr>
          <a:xfrm>
            <a:off x="6116040" y="609480"/>
            <a:ext cx="5510880" cy="55454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  <a:p>
            <a:pPr marL="343080" indent="-342720" algn="just">
              <a:lnSpc>
                <a:spcPct val="9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300" spc="-1" strike="noStrike">
                <a:solidFill>
                  <a:srgbClr val="ffffff"/>
                </a:solidFill>
                <a:latin typeface="Times New Roman"/>
              </a:rPr>
              <a:t>Rodzice w swoich opiniach jasno wykazują,iż Nauczyciele interesują się potrzebami i możliwościami Dzieci.</a:t>
            </a:r>
            <a:endParaRPr b="0" lang="en-US" sz="1300" spc="-1" strike="noStrike">
              <a:solidFill>
                <a:srgbClr val="ffffff"/>
              </a:solidFill>
              <a:latin typeface="Trebuchet MS"/>
            </a:endParaRPr>
          </a:p>
          <a:p>
            <a:pPr marL="343080" indent="-342720" algn="just">
              <a:lnSpc>
                <a:spcPct val="9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300" spc="-1" strike="noStrike">
                <a:solidFill>
                  <a:srgbClr val="ffffff"/>
                </a:solidFill>
                <a:latin typeface="Times New Roman"/>
                <a:ea typeface="Trebuchet MS"/>
              </a:rPr>
              <a:t>Zdaniem większości Rodziców ich Dzieci nie mają szczególnych potrzeb, które wymagają indywidualnego podejścia. Szczególnych potrzech  oczekuje raptem troje Rodziców, którzy wskazują na problemy z mową, dużą wrażliwość, nieśmiałość oraz szczególne uzdolnienia.</a:t>
            </a:r>
            <a:endParaRPr b="0" lang="en-US" sz="1300" spc="-1" strike="noStrike">
              <a:solidFill>
                <a:srgbClr val="ffffff"/>
              </a:solidFill>
              <a:latin typeface="Trebuchet MS"/>
            </a:endParaRPr>
          </a:p>
          <a:p>
            <a:pPr marL="343080" indent="-342720" algn="just">
              <a:lnSpc>
                <a:spcPct val="9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300" spc="-1" strike="noStrike">
                <a:solidFill>
                  <a:srgbClr val="ffffff"/>
                </a:solidFill>
                <a:latin typeface="Times New Roman"/>
                <a:ea typeface="Trebuchet MS"/>
              </a:rPr>
              <a:t>Zdaniem wszystkich Rodzicó przedszkole podejmuje działania odpowiednie do potrzech Dzieci.</a:t>
            </a:r>
            <a:endParaRPr b="0" lang="en-US" sz="1300" spc="-1" strike="noStrike">
              <a:solidFill>
                <a:srgbClr val="ffffff"/>
              </a:solidFill>
              <a:latin typeface="Trebuchet MS"/>
            </a:endParaRPr>
          </a:p>
          <a:p>
            <a:pPr marL="343080" indent="-342720" algn="just">
              <a:lnSpc>
                <a:spcPct val="9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300" spc="-1" strike="noStrike">
                <a:solidFill>
                  <a:srgbClr val="ffffff"/>
                </a:solidFill>
                <a:latin typeface="Trebuchet MS"/>
                <a:ea typeface="Trebuchet MS"/>
              </a:rPr>
              <a:t>R</a:t>
            </a:r>
            <a:r>
              <a:rPr b="0" lang="en-US" sz="1300" spc="-1" strike="noStrike">
                <a:solidFill>
                  <a:srgbClr val="ffffff"/>
                </a:solidFill>
                <a:latin typeface="Times New Roman"/>
                <a:ea typeface="Trebuchet MS"/>
              </a:rPr>
              <a:t>odzice wśród szczególnych uzdolnień i zainteresowań Dzieci wymieniają uzdolnienia muzyczne, taneczne, matematyczne, konstrukcyjne. związane z łatwością nauki na pamięć, nauki języków obców, dużą spostrzegawczością, wskazują również na zainteresowanie mechaniką.</a:t>
            </a:r>
            <a:endParaRPr b="0" lang="en-US" sz="1300" spc="-1" strike="noStrike">
              <a:solidFill>
                <a:srgbClr val="ffffff"/>
              </a:solidFill>
              <a:latin typeface="Trebuchet MS"/>
            </a:endParaRPr>
          </a:p>
          <a:p>
            <a:pPr marL="343080" indent="-342720" algn="just">
              <a:lnSpc>
                <a:spcPct val="9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300" spc="-1" strike="noStrike">
                <a:solidFill>
                  <a:srgbClr val="ffffff"/>
                </a:solidFill>
                <a:latin typeface="Times New Roman"/>
                <a:ea typeface="Trebuchet MS"/>
              </a:rPr>
              <a:t>Rodzice jednoznacznie wskazują na fakt, iż przedszkole wspiera uzdolnienia ich Dzieci poprzez szeroką gamę zajęć dodatkowych, bogaty plan zajęć dydaktycznych realizowany przez Nauczycieli, naukę języka angielskiego, zajęcia Montessori. W wypowiedziach kilkorga Respondentów ich Dzieci potrzebują różnych form pomocy, takich jak:  terapia logopedyczna, zajęcia rozwijające szczególne uzdolnienia, zajęcia z psychologiem przedszkolnym, zajęcia wczesnego wspomagania rozwoju oraz terapii pedagogicznej.</a:t>
            </a:r>
            <a:endParaRPr b="0" lang="en-US" sz="1300" spc="-1" strike="noStrike">
              <a:solidFill>
                <a:srgbClr val="ffffff"/>
              </a:solidFill>
              <a:latin typeface="Trebuchet MS"/>
            </a:endParaRPr>
          </a:p>
          <a:p>
            <a:pPr marL="343080" indent="-342720" algn="just">
              <a:lnSpc>
                <a:spcPct val="9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300" spc="-1" strike="noStrike">
                <a:solidFill>
                  <a:srgbClr val="ffffff"/>
                </a:solidFill>
                <a:latin typeface="Times New Roman"/>
                <a:ea typeface="Trebuchet MS"/>
              </a:rPr>
              <a:t>Zdaniem większości Rodziców ich Dzieci nie znajdują się w szczególnej sytuacji społecznej, o której powinno wiedzieć przedszkole. Jeden Rodzic potrzebuje wsparcia, o którym poinformował placówkę. </a:t>
            </a:r>
            <a:endParaRPr b="0" lang="en-US" sz="1300" spc="-1" strike="noStrike">
              <a:solidFill>
                <a:srgbClr val="ffffff"/>
              </a:solidFill>
              <a:latin typeface="Trebuchet MS"/>
            </a:endParaRPr>
          </a:p>
          <a:p>
            <a:pPr marL="343080" indent="-342720" algn="just">
              <a:lnSpc>
                <a:spcPct val="9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300" spc="-1" strike="noStrike">
                <a:solidFill>
                  <a:srgbClr val="ffffff"/>
                </a:solidFill>
                <a:latin typeface="Times New Roman"/>
                <a:ea typeface="Trebuchet MS"/>
              </a:rPr>
              <a:t>Rodzice nie zauważają jakiejkolwiek formy dyskryminacji w przedszkolu.</a:t>
            </a:r>
            <a:endParaRPr b="0" lang="en-US" sz="13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PODSTAWA PRAWNA</a:t>
            </a:r>
            <a:endParaRPr b="0" lang="en-US" sz="36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26" name="TextShape 2"/>
          <p:cNvSpPr txBox="1"/>
          <p:nvPr/>
        </p:nvSpPr>
        <p:spPr>
          <a:xfrm>
            <a:off x="677160" y="2160720"/>
            <a:ext cx="9185040" cy="3880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1" lang="en-US" sz="2000" spc="-1" strike="noStrike">
                <a:solidFill>
                  <a:srgbClr val="ffffff"/>
                </a:solidFill>
                <a:latin typeface="Trebuchet MS"/>
                <a:ea typeface="Trebuchet MS"/>
              </a:rPr>
              <a:t>Ustawa z dnia 14 grudnia 2016 r. o Prawo oświatowe (t.j. Dz.U. z 2017 r., poz. 59)</a:t>
            </a:r>
            <a:endParaRPr b="0" lang="en-US" sz="2000" spc="-1" strike="noStrike">
              <a:solidFill>
                <a:srgbClr val="ffffff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2000" spc="-1" strike="noStrike">
              <a:solidFill>
                <a:srgbClr val="ffffff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1" lang="en-US" sz="2000" spc="-1" strike="noStrike">
                <a:solidFill>
                  <a:srgbClr val="ffffff"/>
                </a:solidFill>
                <a:latin typeface="Trebuchet MS"/>
                <a:ea typeface="Trebuchet MS"/>
              </a:rPr>
              <a:t>Rozporządzenie MEN z dnia 25 sierpnia 2017 r. w sprawie nadzoru pedagogicznego (Dz.U. z 2017r., poz. 1658)</a:t>
            </a:r>
            <a:endParaRPr b="0" lang="en-US" sz="2000" spc="-1" strike="noStrike">
              <a:solidFill>
                <a:srgbClr val="ffffff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2000" spc="-1" strike="noStrike">
              <a:solidFill>
                <a:srgbClr val="ffffff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1" lang="en-US" sz="2000" spc="-1" strike="noStrike">
                <a:solidFill>
                  <a:srgbClr val="ffffff"/>
                </a:solidFill>
                <a:latin typeface="Trebuchet MS"/>
                <a:ea typeface="Trebuchet MS"/>
              </a:rPr>
              <a:t>Rozporządzenie MEN z dnia 11 sierpnia 2017 r. w sprawie wymagań wobec szkół i placówek (Dz.U. z 2017, poz. 1611) </a:t>
            </a:r>
            <a:endParaRPr b="0" lang="en-US" sz="2000" spc="-1" strike="noStrike">
              <a:solidFill>
                <a:srgbClr val="ffffff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2000" spc="-1" strike="noStrike">
              <a:solidFill>
                <a:srgbClr val="ffffff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2000" spc="-1" strike="noStrike">
              <a:solidFill>
                <a:srgbClr val="ffffff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20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Shape 1"/>
          <p:cNvSpPr txBox="1"/>
          <p:nvPr/>
        </p:nvSpPr>
        <p:spPr>
          <a:xfrm>
            <a:off x="1287000" y="609480"/>
            <a:ext cx="10197000" cy="10990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90c226"/>
                </a:solidFill>
                <a:latin typeface="Trebuchet MS"/>
              </a:rPr>
              <a:t>CELE EWALUACJI</a:t>
            </a:r>
            <a:endParaRPr b="0" lang="en-US" sz="4400" spc="-1" strike="noStrike">
              <a:solidFill>
                <a:srgbClr val="ffffff"/>
              </a:solidFill>
              <a:latin typeface="Trebuchet MS"/>
            </a:endParaRPr>
          </a:p>
        </p:txBody>
      </p:sp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271802860"/>
              </p:ext>
            </p:extLst>
          </p:nvPr>
        </p:nvGraphicFramePr>
        <p:xfrm>
          <a:off x="1287000" y="1948680"/>
          <a:ext cx="9617760" cy="409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extShape 1"/>
          <p:cNvSpPr txBox="1"/>
          <p:nvPr/>
        </p:nvSpPr>
        <p:spPr>
          <a:xfrm>
            <a:off x="643320" y="816480"/>
            <a:ext cx="3367080" cy="52243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Pytania kluczowe</a:t>
            </a:r>
            <a:endParaRPr b="0" lang="en-US" sz="36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29" name="TextShape 2"/>
          <p:cNvSpPr txBox="1"/>
          <p:nvPr/>
        </p:nvSpPr>
        <p:spPr>
          <a:xfrm>
            <a:off x="4569480" y="2122920"/>
            <a:ext cx="4619520" cy="52243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" charset="2"/>
              <a:buChar char=""/>
            </a:pPr>
            <a:r>
              <a:rPr b="0" lang="en-US" sz="1800" spc="-1" strike="noStrike">
                <a:solidFill>
                  <a:srgbClr val="ffffff"/>
                </a:solidFill>
                <a:latin typeface="Times New Roman"/>
              </a:rPr>
              <a:t>Czy w przedszkolu rozpoznaje się indywidualne potrzeby i możliwości dzieci oraz sytuacje społeczną każdego dziecka?</a:t>
            </a:r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" charset="2"/>
              <a:buChar char=""/>
            </a:pPr>
            <a:r>
              <a:rPr b="0" lang="en-US" sz="1800" spc="-1" strike="noStrike">
                <a:solidFill>
                  <a:srgbClr val="ffffff"/>
                </a:solidFill>
                <a:latin typeface="Times New Roman"/>
              </a:rPr>
              <a:t>Czy informacje z przeprowadzonego rozpoznania są wykorzystywane w realizacji działań edukacyjnych? </a:t>
            </a:r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" charset="2"/>
              <a:buChar char=""/>
            </a:pPr>
            <a:r>
              <a:rPr b="0" lang="en-US" sz="1800" spc="-1" strike="noStrike">
                <a:solidFill>
                  <a:srgbClr val="ffffff"/>
                </a:solidFill>
                <a:latin typeface="Times New Roman"/>
              </a:rPr>
              <a:t>Czy w opinii badanych wsparcie otrzymywane w przedszkolu odpowiada potrzebom dzieci?</a:t>
            </a:r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" charset="2"/>
              <a:buChar char=""/>
            </a:pPr>
            <a:r>
              <a:rPr b="0" lang="en-US" sz="1800" spc="-1" strike="noStrike">
                <a:solidFill>
                  <a:srgbClr val="ffffff"/>
                </a:solidFill>
                <a:latin typeface="Times New Roman"/>
              </a:rPr>
              <a:t>Czy przedszkole współpracuje z innymi podmiotami świadczącymi poradnictwo </a:t>
            </a:r>
            <a:br/>
            <a:r>
              <a:rPr b="0" lang="en-US" sz="1800" spc="-1" strike="noStrike">
                <a:solidFill>
                  <a:srgbClr val="ffffff"/>
                </a:solidFill>
                <a:latin typeface="Times New Roman"/>
              </a:rPr>
              <a:t>i pomoc dzieciom, zgodnie z ich potrzebami i sytuacją społeczną?</a:t>
            </a:r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" charset="2"/>
              <a:buChar char=""/>
            </a:pPr>
            <a:r>
              <a:rPr b="0" lang="en-US" sz="1800" spc="-1" strike="noStrike">
                <a:solidFill>
                  <a:srgbClr val="ffffff"/>
                </a:solidFill>
                <a:latin typeface="Times New Roman"/>
              </a:rPr>
              <a:t>Czy w przedszkolu są realizowane działania antydyskryminacyjne obejmujące całą społeczność przedszkola? </a:t>
            </a:r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TextShape 1"/>
          <p:cNvSpPr txBox="1"/>
          <p:nvPr/>
        </p:nvSpPr>
        <p:spPr>
          <a:xfrm>
            <a:off x="2910240" y="-1433520"/>
            <a:ext cx="4335120" cy="28753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r">
              <a:lnSpc>
                <a:spcPct val="100000"/>
              </a:lnSpc>
            </a:pPr>
            <a:r>
              <a:rPr b="0" lang="en-US" sz="5400" spc="-1" strike="noStrike">
                <a:solidFill>
                  <a:srgbClr val="90c226"/>
                </a:solidFill>
                <a:latin typeface="Trebuchet MS"/>
              </a:rPr>
              <a:t>Wyniki ankiet</a:t>
            </a:r>
            <a:endParaRPr b="0" lang="en-US" sz="5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31" name="TextShape 2"/>
          <p:cNvSpPr txBox="1"/>
          <p:nvPr/>
        </p:nvSpPr>
        <p:spPr>
          <a:xfrm>
            <a:off x="902160" y="2917440"/>
            <a:ext cx="6100920" cy="2100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b="1" lang="en-US" sz="3600" spc="-1" strike="noStrike">
                <a:solidFill>
                  <a:srgbClr val="ffffff"/>
                </a:solidFill>
                <a:latin typeface="Trebuchet MS"/>
              </a:rPr>
              <a:t>W ankiecie udział wzięło 14 rodziców, co stanowi </a:t>
            </a:r>
            <a:br/>
            <a:r>
              <a:rPr b="1" lang="en-US" sz="3600" spc="-1" strike="noStrike">
                <a:solidFill>
                  <a:srgbClr val="ffffff"/>
                </a:solidFill>
                <a:latin typeface="Trebuchet MS"/>
              </a:rPr>
              <a:t>25,93% społeczności.</a:t>
            </a:r>
            <a:endParaRPr b="0" lang="en-US" sz="3600" spc="-1" strike="noStrike">
              <a:solidFill>
                <a:srgbClr val="ffffff"/>
              </a:solidFill>
              <a:latin typeface="Trebuchet MS"/>
            </a:endParaRPr>
          </a:p>
        </p:txBody>
      </p:sp>
      <p:pic>
        <p:nvPicPr>
          <p:cNvPr id="232" name="Obraz 5" descr="Obraz zawierający rysunek&#10;&#10;Opis wygenerowany przy bardzo wysokim poziomie pewności"/>
          <p:cNvPicPr/>
          <p:nvPr/>
        </p:nvPicPr>
        <p:blipFill>
          <a:blip r:embed="rId1"/>
          <a:stretch/>
        </p:blipFill>
        <p:spPr>
          <a:xfrm>
            <a:off x="7354080" y="2473200"/>
            <a:ext cx="2699640" cy="26053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TextShape 1"/>
          <p:cNvSpPr txBox="1"/>
          <p:nvPr/>
        </p:nvSpPr>
        <p:spPr>
          <a:xfrm>
            <a:off x="913320" y="441360"/>
            <a:ext cx="8287560" cy="10958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88000"/>
          </a:bodyPr>
          <a:p>
            <a:pPr algn="ctr">
              <a:lnSpc>
                <a:spcPct val="90000"/>
              </a:lnSpc>
            </a:pPr>
            <a:r>
              <a:rPr b="0" lang="en-US" sz="2600" spc="-1" strike="noStrike">
                <a:solidFill>
                  <a:srgbClr val="ffffff"/>
                </a:solidFill>
                <a:latin typeface="Trebuchet MS"/>
              </a:rPr>
              <a:t>W jaki sposób nauczyciele pozyskują informacje </a:t>
            </a:r>
            <a:br/>
            <a:r>
              <a:rPr b="0" lang="en-US" sz="2600" spc="-1" strike="noStrike">
                <a:solidFill>
                  <a:srgbClr val="ffffff"/>
                </a:solidFill>
                <a:latin typeface="Trebuchet MS"/>
              </a:rPr>
              <a:t>o potrzebach i możliwościach Państwa dziecka? </a:t>
            </a:r>
            <a:br/>
            <a:endParaRPr b="0" lang="en-US" sz="2600" spc="-1" strike="noStrike">
              <a:solidFill>
                <a:srgbClr val="ffffff"/>
              </a:solidFill>
              <a:latin typeface="Trebuchet MS"/>
            </a:endParaRPr>
          </a:p>
        </p:txBody>
      </p:sp>
      <p:pic>
        <p:nvPicPr>
          <p:cNvPr id="234" name="Obraz 4" descr="Obraz zawierający parasol&#10;&#10;Opis wygenerowany przy bardzo wysokim poziomie pewności"/>
          <p:cNvPicPr/>
          <p:nvPr/>
        </p:nvPicPr>
        <p:blipFill>
          <a:blip r:embed="rId1"/>
          <a:stretch/>
        </p:blipFill>
        <p:spPr>
          <a:xfrm>
            <a:off x="1547280" y="1644840"/>
            <a:ext cx="7467120" cy="45061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extShape 1"/>
          <p:cNvSpPr txBox="1"/>
          <p:nvPr/>
        </p:nvSpPr>
        <p:spPr>
          <a:xfrm>
            <a:off x="463320" y="599400"/>
            <a:ext cx="4185360" cy="19375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b="0" lang="en-US" sz="2500" spc="-1" strike="noStrike">
                <a:solidFill>
                  <a:srgbClr val="ffffff"/>
                </a:solidFill>
                <a:latin typeface="Trebuchet MS"/>
                <a:ea typeface="Trebuchet MS"/>
              </a:rPr>
              <a:t>Czy Państwa dziecko ma szczególne potrzeby, które wymagają </a:t>
            </a:r>
            <a:br/>
            <a:r>
              <a:rPr b="0" lang="en-US" sz="2500" spc="-1" strike="noStrike">
                <a:solidFill>
                  <a:srgbClr val="ffffff"/>
                </a:solidFill>
                <a:latin typeface="Trebuchet MS"/>
                <a:ea typeface="Trebuchet MS"/>
              </a:rPr>
              <a:t>indywidualnego podejścia?</a:t>
            </a:r>
            <a:endParaRPr b="0" lang="en-US" sz="2500" spc="-1" strike="noStrike">
              <a:solidFill>
                <a:srgbClr val="ffffff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25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36" name="TextShape 2"/>
          <p:cNvSpPr txBox="1"/>
          <p:nvPr/>
        </p:nvSpPr>
        <p:spPr>
          <a:xfrm>
            <a:off x="328320" y="2244240"/>
            <a:ext cx="4185360" cy="33037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37" name="TextShape 3"/>
          <p:cNvSpPr txBox="1"/>
          <p:nvPr/>
        </p:nvSpPr>
        <p:spPr>
          <a:xfrm>
            <a:off x="5300640" y="599400"/>
            <a:ext cx="4185360" cy="2237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b="0" lang="en-US" sz="2500" spc="-1" strike="noStrike">
                <a:solidFill>
                  <a:srgbClr val="ffffff"/>
                </a:solidFill>
                <a:latin typeface="Trebuchet MS"/>
              </a:rPr>
              <a:t>Czy powiadomiliście Państwo o tych potrzebach nauczycieli grupy, do której uczęszcza dziecko? </a:t>
            </a:r>
            <a:endParaRPr b="0" lang="en-US" sz="2500" spc="-1" strike="noStrike">
              <a:solidFill>
                <a:srgbClr val="ffffff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25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38" name="TextShape 4"/>
          <p:cNvSpPr txBox="1"/>
          <p:nvPr/>
        </p:nvSpPr>
        <p:spPr>
          <a:xfrm>
            <a:off x="5088240" y="2737080"/>
            <a:ext cx="4185360" cy="33037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pic>
        <p:nvPicPr>
          <p:cNvPr id="239" name="Obraz 3" descr="Obraz zawierający zrzut ekranu&#10;&#10;Opis wygenerowany przy bardzo wysokim poziomie pewności"/>
          <p:cNvPicPr/>
          <p:nvPr/>
        </p:nvPicPr>
        <p:blipFill>
          <a:blip r:embed="rId1"/>
          <a:stretch/>
        </p:blipFill>
        <p:spPr>
          <a:xfrm>
            <a:off x="208440" y="2393280"/>
            <a:ext cx="5062320" cy="3024000"/>
          </a:xfrm>
          <a:prstGeom prst="rect">
            <a:avLst/>
          </a:prstGeom>
          <a:ln>
            <a:noFill/>
          </a:ln>
        </p:spPr>
      </p:pic>
      <p:pic>
        <p:nvPicPr>
          <p:cNvPr id="240" name="Obraz 3" descr="Obraz zawierający zrzut ekranu&#10;&#10;Opis wygenerowany przy bardzo wysokim poziomie pewności"/>
          <p:cNvPicPr/>
          <p:nvPr/>
        </p:nvPicPr>
        <p:blipFill>
          <a:blip r:embed="rId2"/>
          <a:stretch/>
        </p:blipFill>
        <p:spPr>
          <a:xfrm>
            <a:off x="5508720" y="2325960"/>
            <a:ext cx="5286600" cy="31694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6000"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ffffff"/>
                </a:solidFill>
                <a:latin typeface="Trebuchet MS"/>
              </a:rPr>
              <a:t>Czy w Państwa ocenie przedszkole podejmuje działania odpowiednie do potrzeb Waszego dziecka?</a:t>
            </a:r>
            <a:endParaRPr b="0" lang="en-US" sz="3600" spc="-1" strike="noStrike">
              <a:solidFill>
                <a:srgbClr val="ffffff"/>
              </a:solidFill>
              <a:latin typeface="Trebuchet MS"/>
            </a:endParaRPr>
          </a:p>
        </p:txBody>
      </p:sp>
      <p:pic>
        <p:nvPicPr>
          <p:cNvPr id="242" name="Obraz 6" descr="Obraz zawierający zrzut ekranu&#10;&#10;Opis wygenerowany przy bardzo wysokim poziomie pewności"/>
          <p:cNvPicPr/>
          <p:nvPr/>
        </p:nvPicPr>
        <p:blipFill>
          <a:blip r:embed="rId1"/>
          <a:stretch/>
        </p:blipFill>
        <p:spPr>
          <a:xfrm>
            <a:off x="2689920" y="2729880"/>
            <a:ext cx="4571640" cy="2742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extShape 1"/>
          <p:cNvSpPr txBox="1"/>
          <p:nvPr/>
        </p:nvSpPr>
        <p:spPr>
          <a:xfrm>
            <a:off x="446040" y="282240"/>
            <a:ext cx="4279320" cy="1431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ffffff"/>
                </a:solidFill>
                <a:latin typeface="Trebuchet MS"/>
              </a:rPr>
              <a:t>Czy Państwa dziecko ma jakieś szczególne uzdolnienia, zainteresowania?</a:t>
            </a:r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pic>
        <p:nvPicPr>
          <p:cNvPr id="244" name="Obraz 7" descr="Obraz zawierający zrzut ekranu&#10;&#10;Opis wygenerowany przy bardzo wysokim poziomie pewności"/>
          <p:cNvPicPr/>
          <p:nvPr/>
        </p:nvPicPr>
        <p:blipFill>
          <a:blip r:embed="rId1"/>
          <a:stretch/>
        </p:blipFill>
        <p:spPr>
          <a:xfrm>
            <a:off x="306000" y="1710360"/>
            <a:ext cx="3737160" cy="2242080"/>
          </a:xfrm>
          <a:prstGeom prst="rect">
            <a:avLst/>
          </a:prstGeom>
          <a:ln>
            <a:noFill/>
          </a:ln>
        </p:spPr>
      </p:pic>
      <p:sp>
        <p:nvSpPr>
          <p:cNvPr id="245" name="TextShape 2"/>
          <p:cNvSpPr txBox="1"/>
          <p:nvPr/>
        </p:nvSpPr>
        <p:spPr>
          <a:xfrm>
            <a:off x="5088240" y="2161080"/>
            <a:ext cx="4185360" cy="576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ffffff"/>
                </a:solidFill>
                <a:latin typeface="Trebuchet MS"/>
              </a:rPr>
              <a:t>Czy otrzymujecie Państwo od nauczycieli informacje o rozpoznawanych przez przedszkole potrzebach, możliwościach, uzdolnieniach, zainteresowaniach dziecka</a:t>
            </a:r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pic>
        <p:nvPicPr>
          <p:cNvPr id="246" name="Obraz 14" descr="Obraz zawierający zrzut ekranu&#10;&#10;Opis wygenerowany przy bardzo wysokim poziomie pewności"/>
          <p:cNvPicPr/>
          <p:nvPr/>
        </p:nvPicPr>
        <p:blipFill>
          <a:blip r:embed="rId2"/>
          <a:stretch/>
        </p:blipFill>
        <p:spPr>
          <a:xfrm>
            <a:off x="4853160" y="2797560"/>
            <a:ext cx="5137920" cy="3082680"/>
          </a:xfrm>
          <a:prstGeom prst="rect">
            <a:avLst/>
          </a:prstGeom>
          <a:ln>
            <a:noFill/>
          </a:ln>
        </p:spPr>
      </p:pic>
      <p:pic>
        <p:nvPicPr>
          <p:cNvPr id="247" name="Obraz 10" descr="Obraz zawierający zrzut ekranu&#10;&#10;Opis wygenerowany przy bardzo wysokim poziomie pewności"/>
          <p:cNvPicPr/>
          <p:nvPr/>
        </p:nvPicPr>
        <p:blipFill>
          <a:blip r:embed="rId3"/>
          <a:stretch/>
        </p:blipFill>
        <p:spPr>
          <a:xfrm>
            <a:off x="309240" y="4118760"/>
            <a:ext cx="3942000" cy="2385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Application>LibreOffice/6.3.4.2$Windows_X86_64 LibreOffice_project/60da17e045e08f1793c57c00ba83cdfce946d0aa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2020-03-24T07:37:31Z</dcterms:created>
  <dc:creator/>
  <dc:description/>
  <dc:language>pl-PL</dc:language>
  <cp:lastModifiedBy/>
  <dcterms:modified xsi:type="dcterms:W3CDTF">2020-03-25T14:58:39Z</dcterms:modified>
  <cp:revision>1</cp:revision>
  <dc:subject/>
  <dc:title>Prezentacja programu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1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Notes">
    <vt:i4>0</vt:i4>
  </property>
  <property fmtid="{D5CDD505-2E9C-101B-9397-08002B2CF9AE}" pid="7" name="PresentationFormat">
    <vt:lpwstr>Panoramiczny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15</vt:i4>
  </property>
</Properties>
</file>