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8228F-86DD-4A93-8841-A5279804025B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8EDA5C17-0CD8-408D-A02D-4A7A20DF9AC2}">
      <dgm:prSet phldrT="[Tekst]" phldr="0"/>
      <dgm:spPr/>
      <dgm:t>
        <a:bodyPr/>
        <a:lstStyle/>
        <a:p>
          <a:pPr rtl="0"/>
          <a:r>
            <a:rPr lang="pl-PL">
              <a:latin typeface="T"/>
            </a:rPr>
            <a:t>Poznanie oczekiwań rodziców co do sposobów i form wspomagania rozwoju dzieci</a:t>
          </a:r>
        </a:p>
      </dgm:t>
    </dgm:pt>
    <dgm:pt modelId="{C08E70E0-FC29-4478-B0E6-E4C34F915917}" type="parTrans" cxnId="{7C8026B1-D39B-4810-9626-391DFB17C768}">
      <dgm:prSet/>
      <dgm:spPr/>
      <dgm:t>
        <a:bodyPr/>
        <a:lstStyle/>
        <a:p>
          <a:endParaRPr lang="pl-PL"/>
        </a:p>
      </dgm:t>
    </dgm:pt>
    <dgm:pt modelId="{4A539CFC-286C-4829-99D4-2EC2C17F01AD}" type="sibTrans" cxnId="{7C8026B1-D39B-4810-9626-391DFB17C768}">
      <dgm:prSet/>
      <dgm:spPr/>
      <dgm:t>
        <a:bodyPr/>
        <a:lstStyle/>
        <a:p>
          <a:endParaRPr lang="pl-PL"/>
        </a:p>
      </dgm:t>
    </dgm:pt>
    <dgm:pt modelId="{10945539-E804-4B94-831E-56D9DEECCF71}">
      <dgm:prSet phldr="0"/>
      <dgm:spPr/>
      <dgm:t>
        <a:bodyPr/>
        <a:lstStyle/>
        <a:p>
          <a:pPr rtl="0"/>
          <a:r>
            <a:rPr lang="pl-PL">
              <a:latin typeface="T"/>
              <a:cs typeface="Times New Roman"/>
            </a:rPr>
            <a:t>Pozyskanie informacji czy przedszkole wspomaga rozwój dzieci, </a:t>
          </a:r>
          <a:br>
            <a:rPr lang="pl-PL">
              <a:latin typeface="T"/>
              <a:cs typeface="Times New Roman"/>
            </a:rPr>
          </a:br>
          <a:r>
            <a:rPr lang="pl-PL">
              <a:latin typeface="T"/>
              <a:cs typeface="Times New Roman"/>
            </a:rPr>
            <a:t>z uwzględnieniem ich indywidualnej sytuacji</a:t>
          </a:r>
          <a:endParaRPr lang="pl-PL">
            <a:latin typeface="T"/>
          </a:endParaRPr>
        </a:p>
      </dgm:t>
    </dgm:pt>
    <dgm:pt modelId="{18B4DB58-81DE-4002-AC14-5D5A5EA5742E}" type="parTrans" cxnId="{55A8D88A-6D1C-48B8-A455-F8591F375B0E}">
      <dgm:prSet/>
      <dgm:spPr/>
    </dgm:pt>
    <dgm:pt modelId="{98769E21-B743-4A9A-A83C-AD1790C33C70}" type="sibTrans" cxnId="{55A8D88A-6D1C-48B8-A455-F8591F375B0E}">
      <dgm:prSet/>
      <dgm:spPr/>
      <dgm:t>
        <a:bodyPr/>
        <a:lstStyle/>
        <a:p>
          <a:endParaRPr lang="en-US"/>
        </a:p>
      </dgm:t>
    </dgm:pt>
    <dgm:pt modelId="{783A2D9E-FE9D-474B-A1BC-3D06CBF20EDC}">
      <dgm:prSet phldr="0"/>
      <dgm:spPr/>
      <dgm:t>
        <a:bodyPr/>
        <a:lstStyle/>
        <a:p>
          <a:pPr rtl="0"/>
          <a:r>
            <a:rPr lang="pl-PL">
              <a:latin typeface="T"/>
            </a:rPr>
            <a:t>Poznanie opinii nauczycieli na temat wspomagania rozwoju dzieci</a:t>
          </a:r>
        </a:p>
      </dgm:t>
    </dgm:pt>
    <dgm:pt modelId="{F4783C46-1336-4A8E-92E6-6ECE9D7B1DF6}" type="parTrans" cxnId="{E7CC2C23-FB55-44C2-813D-5813A24898BA}">
      <dgm:prSet/>
      <dgm:spPr/>
    </dgm:pt>
    <dgm:pt modelId="{F73AB53B-F645-4179-B279-9478CB333283}" type="sibTrans" cxnId="{E7CC2C23-FB55-44C2-813D-5813A24898BA}">
      <dgm:prSet/>
      <dgm:spPr/>
      <dgm:t>
        <a:bodyPr/>
        <a:lstStyle/>
        <a:p>
          <a:endParaRPr lang="en-US"/>
        </a:p>
      </dgm:t>
    </dgm:pt>
    <dgm:pt modelId="{735C6418-1087-4DEF-9297-8EDE0531C175}" type="pres">
      <dgm:prSet presAssocID="{95C8228F-86DD-4A93-8841-A5279804025B}" presName="linear" presStyleCnt="0">
        <dgm:presLayoutVars>
          <dgm:animLvl val="lvl"/>
          <dgm:resizeHandles val="exact"/>
        </dgm:presLayoutVars>
      </dgm:prSet>
      <dgm:spPr/>
    </dgm:pt>
    <dgm:pt modelId="{25ED5952-06DB-4521-BED2-D88449DC571D}" type="pres">
      <dgm:prSet presAssocID="{10945539-E804-4B94-831E-56D9DEECCF7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FE3E25-1F97-46F3-ADB6-1F540EC65541}" type="pres">
      <dgm:prSet presAssocID="{98769E21-B743-4A9A-A83C-AD1790C33C70}" presName="spacer" presStyleCnt="0"/>
      <dgm:spPr/>
    </dgm:pt>
    <dgm:pt modelId="{50D64097-3636-4D46-A3B9-12BE9B0E05C0}" type="pres">
      <dgm:prSet presAssocID="{8EDA5C17-0CD8-408D-A02D-4A7A20DF9A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D28E0B-BC11-498A-B824-99F04064E9DD}" type="pres">
      <dgm:prSet presAssocID="{4A539CFC-286C-4829-99D4-2EC2C17F01AD}" presName="spacer" presStyleCnt="0"/>
      <dgm:spPr/>
    </dgm:pt>
    <dgm:pt modelId="{1567D8A8-8B73-4EAE-8C56-994D57AB4633}" type="pres">
      <dgm:prSet presAssocID="{783A2D9E-FE9D-474B-A1BC-3D06CBF20E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7CC2C23-FB55-44C2-813D-5813A24898BA}" srcId="{95C8228F-86DD-4A93-8841-A5279804025B}" destId="{783A2D9E-FE9D-474B-A1BC-3D06CBF20EDC}" srcOrd="2" destOrd="0" parTransId="{F4783C46-1336-4A8E-92E6-6ECE9D7B1DF6}" sibTransId="{F73AB53B-F645-4179-B279-9478CB333283}"/>
    <dgm:cxn modelId="{9AA7856F-DC04-4F40-93D2-273AC4F5B333}" type="presOf" srcId="{783A2D9E-FE9D-474B-A1BC-3D06CBF20EDC}" destId="{1567D8A8-8B73-4EAE-8C56-994D57AB4633}" srcOrd="0" destOrd="0" presId="urn:microsoft.com/office/officeart/2005/8/layout/vList2"/>
    <dgm:cxn modelId="{55A8D88A-6D1C-48B8-A455-F8591F375B0E}" srcId="{95C8228F-86DD-4A93-8841-A5279804025B}" destId="{10945539-E804-4B94-831E-56D9DEECCF71}" srcOrd="0" destOrd="0" parTransId="{18B4DB58-81DE-4002-AC14-5D5A5EA5742E}" sibTransId="{98769E21-B743-4A9A-A83C-AD1790C33C70}"/>
    <dgm:cxn modelId="{7C8026B1-D39B-4810-9626-391DFB17C768}" srcId="{95C8228F-86DD-4A93-8841-A5279804025B}" destId="{8EDA5C17-0CD8-408D-A02D-4A7A20DF9AC2}" srcOrd="1" destOrd="0" parTransId="{C08E70E0-FC29-4478-B0E6-E4C34F915917}" sibTransId="{4A539CFC-286C-4829-99D4-2EC2C17F01AD}"/>
    <dgm:cxn modelId="{7668C3CF-6046-4EDA-B6DA-04CB0F23B7D6}" type="presOf" srcId="{8EDA5C17-0CD8-408D-A02D-4A7A20DF9AC2}" destId="{50D64097-3636-4D46-A3B9-12BE9B0E05C0}" srcOrd="0" destOrd="0" presId="urn:microsoft.com/office/officeart/2005/8/layout/vList2"/>
    <dgm:cxn modelId="{0E7601F7-F72E-4D9F-8B49-E6D81D69683E}" type="presOf" srcId="{95C8228F-86DD-4A93-8841-A5279804025B}" destId="{735C6418-1087-4DEF-9297-8EDE0531C175}" srcOrd="0" destOrd="0" presId="urn:microsoft.com/office/officeart/2005/8/layout/vList2"/>
    <dgm:cxn modelId="{EC6097FF-AAEE-49D8-83BD-12670B5C5C81}" type="presOf" srcId="{10945539-E804-4B94-831E-56D9DEECCF71}" destId="{25ED5952-06DB-4521-BED2-D88449DC571D}" srcOrd="0" destOrd="0" presId="urn:microsoft.com/office/officeart/2005/8/layout/vList2"/>
    <dgm:cxn modelId="{788F37EE-FA77-4FFC-A124-B945A1C6B9F0}" type="presParOf" srcId="{735C6418-1087-4DEF-9297-8EDE0531C175}" destId="{25ED5952-06DB-4521-BED2-D88449DC571D}" srcOrd="0" destOrd="0" presId="urn:microsoft.com/office/officeart/2005/8/layout/vList2"/>
    <dgm:cxn modelId="{AC575460-E4DB-4A88-A181-C9796337B181}" type="presParOf" srcId="{735C6418-1087-4DEF-9297-8EDE0531C175}" destId="{B9FE3E25-1F97-46F3-ADB6-1F540EC65541}" srcOrd="1" destOrd="0" presId="urn:microsoft.com/office/officeart/2005/8/layout/vList2"/>
    <dgm:cxn modelId="{0D86F29B-3C91-4463-8B44-54FD4079B7BA}" type="presParOf" srcId="{735C6418-1087-4DEF-9297-8EDE0531C175}" destId="{50D64097-3636-4D46-A3B9-12BE9B0E05C0}" srcOrd="2" destOrd="0" presId="urn:microsoft.com/office/officeart/2005/8/layout/vList2"/>
    <dgm:cxn modelId="{BDBDAF51-D956-49DC-9894-17D55FD449B6}" type="presParOf" srcId="{735C6418-1087-4DEF-9297-8EDE0531C175}" destId="{6DD28E0B-BC11-498A-B824-99F04064E9DD}" srcOrd="3" destOrd="0" presId="urn:microsoft.com/office/officeart/2005/8/layout/vList2"/>
    <dgm:cxn modelId="{D3C0ADC6-6F88-4407-B59E-7EE6D1BEC14B}" type="presParOf" srcId="{735C6418-1087-4DEF-9297-8EDE0531C175}" destId="{1567D8A8-8B73-4EAE-8C56-994D57AB463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CF24BB-70BB-4480-863F-A4E1B0884E3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43F3A5-D7AC-4593-A4AD-7A9DA4742EDA}">
      <dgm:prSet/>
      <dgm:spPr/>
      <dgm:t>
        <a:bodyPr/>
        <a:lstStyle/>
        <a:p>
          <a:r>
            <a:rPr lang="en-US" b="1"/>
            <a:t>W ocenie zdecydowanej większości rodziców przedszkole podejmuje działania odpowiednie do potrzeb dzieci.</a:t>
          </a:r>
          <a:endParaRPr lang="en-US" b="1" dirty="0"/>
        </a:p>
      </dgm:t>
    </dgm:pt>
    <dgm:pt modelId="{5F5717DF-1D8A-4B68-9BDA-571EF672889F}" type="parTrans" cxnId="{C1AC2AB0-52F9-4716-8735-CAC74DFA9B57}">
      <dgm:prSet/>
      <dgm:spPr/>
      <dgm:t>
        <a:bodyPr/>
        <a:lstStyle/>
        <a:p>
          <a:endParaRPr lang="en-US"/>
        </a:p>
      </dgm:t>
    </dgm:pt>
    <dgm:pt modelId="{4C0241E6-C63F-47EA-9033-5E3597CE8F5D}" type="sibTrans" cxnId="{C1AC2AB0-52F9-4716-8735-CAC74DFA9B57}">
      <dgm:prSet/>
      <dgm:spPr/>
      <dgm:t>
        <a:bodyPr/>
        <a:lstStyle/>
        <a:p>
          <a:endParaRPr lang="en-US"/>
        </a:p>
      </dgm:t>
    </dgm:pt>
    <dgm:pt modelId="{CFD9ED6B-1033-4E92-B771-E8508036E50A}">
      <dgm:prSet/>
      <dgm:spPr/>
      <dgm:t>
        <a:bodyPr/>
        <a:lstStyle/>
        <a:p>
          <a:r>
            <a:rPr lang="en-US" b="1">
              <a:latin typeface="Trebuchet MS" panose="020B0603020202020204"/>
            </a:rPr>
            <a:t>Większa</a:t>
          </a:r>
          <a:r>
            <a:rPr lang="en-US" b="1"/>
            <a:t> połowa ankietowanych jest informowana przez nauczycieli o rozpoznawanych potrzebach, możliwościach, uzdolnieniach i zainteresowaniach dzieci.</a:t>
          </a:r>
          <a:endParaRPr lang="en-US" b="1" dirty="0"/>
        </a:p>
      </dgm:t>
    </dgm:pt>
    <dgm:pt modelId="{AEE3F619-BF21-4D75-AC02-DFA1C20F2E46}" type="parTrans" cxnId="{67F4AEB6-7BD6-431B-9325-D55A41321521}">
      <dgm:prSet/>
      <dgm:spPr/>
      <dgm:t>
        <a:bodyPr/>
        <a:lstStyle/>
        <a:p>
          <a:endParaRPr lang="en-US"/>
        </a:p>
      </dgm:t>
    </dgm:pt>
    <dgm:pt modelId="{F2610675-E237-4ECD-A9BE-6C9D25E5BA56}" type="sibTrans" cxnId="{67F4AEB6-7BD6-431B-9325-D55A41321521}">
      <dgm:prSet/>
      <dgm:spPr/>
      <dgm:t>
        <a:bodyPr/>
        <a:lstStyle/>
        <a:p>
          <a:endParaRPr lang="en-US"/>
        </a:p>
      </dgm:t>
    </dgm:pt>
    <dgm:pt modelId="{97C7CFF4-C605-46EB-A962-E95E154D6D8D}">
      <dgm:prSet/>
      <dgm:spPr/>
      <dgm:t>
        <a:bodyPr/>
        <a:lstStyle/>
        <a:p>
          <a:pPr rtl="0"/>
          <a:r>
            <a:rPr lang="en-US" b="1"/>
            <a:t>Zdaniem większości rodziców dzieci nie potrzebują żadnej pomocy i tym samym nie powiadamiali o tym nauczycieli grupy. Natomiast </a:t>
          </a:r>
          <a:r>
            <a:rPr lang="en-US" b="1">
              <a:latin typeface="Trebuchet MS" panose="020B0603020202020204"/>
            </a:rPr>
            <a:t>wśród dzieci</a:t>
          </a:r>
          <a:r>
            <a:rPr lang="en-US" b="1"/>
            <a:t>, które wymagały takiej pomocy </a:t>
          </a:r>
          <a:r>
            <a:rPr lang="en-US" b="1">
              <a:latin typeface="Trebuchet MS" panose="020B0603020202020204"/>
            </a:rPr>
            <a:t>ponad połowa rodziców</a:t>
          </a:r>
          <a:r>
            <a:rPr lang="en-US" b="1"/>
            <a:t> </a:t>
          </a:r>
          <a:r>
            <a:rPr lang="en-US" b="1">
              <a:latin typeface="Trebuchet MS" panose="020B0603020202020204"/>
            </a:rPr>
            <a:t>zgłosiła</a:t>
          </a:r>
          <a:r>
            <a:rPr lang="en-US" b="1"/>
            <a:t> to do nauczyciela grupy.</a:t>
          </a:r>
          <a:endParaRPr lang="en-US" b="1" dirty="0"/>
        </a:p>
      </dgm:t>
    </dgm:pt>
    <dgm:pt modelId="{F40253B0-61D3-4121-B608-8518C4BB2E37}" type="parTrans" cxnId="{76DD70C9-40D8-4057-A60F-B3D2A0CD893F}">
      <dgm:prSet/>
      <dgm:spPr/>
      <dgm:t>
        <a:bodyPr/>
        <a:lstStyle/>
        <a:p>
          <a:endParaRPr lang="en-US"/>
        </a:p>
      </dgm:t>
    </dgm:pt>
    <dgm:pt modelId="{B7482C86-773B-4375-8F45-CE37F1D83288}" type="sibTrans" cxnId="{76DD70C9-40D8-4057-A60F-B3D2A0CD893F}">
      <dgm:prSet/>
      <dgm:spPr/>
      <dgm:t>
        <a:bodyPr/>
        <a:lstStyle/>
        <a:p>
          <a:endParaRPr lang="en-US"/>
        </a:p>
      </dgm:t>
    </dgm:pt>
    <dgm:pt modelId="{7D867EAD-82E2-48D2-B8AD-8488DBFBA677}">
      <dgm:prSet/>
      <dgm:spPr/>
      <dgm:t>
        <a:bodyPr/>
        <a:lstStyle/>
        <a:p>
          <a:pPr rtl="0"/>
          <a:r>
            <a:rPr lang="en-US" b="1"/>
            <a:t>W trzech przypadkach przedszkole podjęło działania ze względu na trudną sytuację społeczną dzieci</a:t>
          </a:r>
          <a:r>
            <a:rPr lang="en-US" b="1">
              <a:latin typeface="Trebuchet MS" panose="020B0603020202020204"/>
            </a:rPr>
            <a:t> tj. rozwód, orzeczenie, adopcja.</a:t>
          </a:r>
          <a:endParaRPr lang="en-US" b="1" dirty="0"/>
        </a:p>
      </dgm:t>
    </dgm:pt>
    <dgm:pt modelId="{1CCBE040-B8E4-4EAB-B3C4-AB3307013738}" type="parTrans" cxnId="{1746D7B2-9093-45BE-8E16-CA4607CEE123}">
      <dgm:prSet/>
      <dgm:spPr/>
      <dgm:t>
        <a:bodyPr/>
        <a:lstStyle/>
        <a:p>
          <a:endParaRPr lang="en-US"/>
        </a:p>
      </dgm:t>
    </dgm:pt>
    <dgm:pt modelId="{4AB85A41-893C-4DC8-9E0C-B99AC1AF1DB8}" type="sibTrans" cxnId="{1746D7B2-9093-45BE-8E16-CA4607CEE123}">
      <dgm:prSet/>
      <dgm:spPr/>
      <dgm:t>
        <a:bodyPr/>
        <a:lstStyle/>
        <a:p>
          <a:endParaRPr lang="en-US"/>
        </a:p>
      </dgm:t>
    </dgm:pt>
    <dgm:pt modelId="{D344CD4F-6AF8-4512-B29C-F9E2F5A8EAB5}">
      <dgm:prSet/>
      <dgm:spPr/>
      <dgm:t>
        <a:bodyPr/>
        <a:lstStyle/>
        <a:p>
          <a:r>
            <a:rPr lang="en-US" b="1"/>
            <a:t>Większość rodziców uważa, że przedszkole wspiera uzdolnienia, zainteresowania dziecka i daje możliwość w ich uczestniczeniu</a:t>
          </a:r>
          <a:r>
            <a:rPr lang="en-US" b="1">
              <a:latin typeface="Trebuchet MS" panose="020B0603020202020204"/>
            </a:rPr>
            <a:t>.</a:t>
          </a:r>
          <a:endParaRPr lang="en-US" b="1" dirty="0"/>
        </a:p>
      </dgm:t>
    </dgm:pt>
    <dgm:pt modelId="{2B6943B1-8E6E-4D35-8406-9CE2C8FC3324}" type="parTrans" cxnId="{B74A4379-7085-42EA-B84E-12C36F79BD8E}">
      <dgm:prSet/>
      <dgm:spPr/>
      <dgm:t>
        <a:bodyPr/>
        <a:lstStyle/>
        <a:p>
          <a:endParaRPr lang="en-US"/>
        </a:p>
      </dgm:t>
    </dgm:pt>
    <dgm:pt modelId="{B1EE4B57-61BB-45A3-A929-7567C42D1353}" type="sibTrans" cxnId="{B74A4379-7085-42EA-B84E-12C36F79BD8E}">
      <dgm:prSet/>
      <dgm:spPr/>
      <dgm:t>
        <a:bodyPr/>
        <a:lstStyle/>
        <a:p>
          <a:endParaRPr lang="en-US"/>
        </a:p>
      </dgm:t>
    </dgm:pt>
    <dgm:pt modelId="{BB11EA72-97C8-4420-ACFC-D588CEAAD56E}">
      <dgm:prSet/>
      <dgm:spPr/>
      <dgm:t>
        <a:bodyPr/>
        <a:lstStyle/>
        <a:p>
          <a:pPr rtl="0"/>
          <a:r>
            <a:rPr lang="en-US" b="1">
              <a:latin typeface="Trebuchet MS" panose="020B0603020202020204"/>
            </a:rPr>
            <a:t>Według zdecydowanej większości</a:t>
          </a:r>
          <a:r>
            <a:rPr lang="en-US" b="1"/>
            <a:t> rodzice nie zauważają form dyskryminacji w przedszkolu.</a:t>
          </a:r>
        </a:p>
      </dgm:t>
    </dgm:pt>
    <dgm:pt modelId="{EBD23943-73A9-4270-9C13-BD89DF10FF8E}" type="parTrans" cxnId="{3AC72758-B372-4F6C-B260-4472E2263734}">
      <dgm:prSet/>
      <dgm:spPr/>
      <dgm:t>
        <a:bodyPr/>
        <a:lstStyle/>
        <a:p>
          <a:endParaRPr lang="en-US"/>
        </a:p>
      </dgm:t>
    </dgm:pt>
    <dgm:pt modelId="{62129579-C4F3-4786-B4B4-B4804DC52A8A}" type="sibTrans" cxnId="{3AC72758-B372-4F6C-B260-4472E2263734}">
      <dgm:prSet/>
      <dgm:spPr/>
      <dgm:t>
        <a:bodyPr/>
        <a:lstStyle/>
        <a:p>
          <a:endParaRPr lang="en-US"/>
        </a:p>
      </dgm:t>
    </dgm:pt>
    <dgm:pt modelId="{6C84E93F-EF75-403C-AC30-D7ABD13F1969}">
      <dgm:prSet phldr="0"/>
      <dgm:spPr/>
      <dgm:t>
        <a:bodyPr/>
        <a:lstStyle/>
        <a:p>
          <a:pPr rtl="0"/>
          <a:r>
            <a:rPr lang="en-US" b="1" dirty="0"/>
            <a:t>Zdaniem rodziców dzieci potrzebują różnych form pomocy, ale w szczególności zajęć rozwijających szczególne uzdolnienia oraz terapii logopedycznej.</a:t>
          </a:r>
          <a:endParaRPr lang="en-US" b="1" dirty="0">
            <a:latin typeface="Trebuchet MS" panose="020B0603020202020204"/>
          </a:endParaRPr>
        </a:p>
      </dgm:t>
    </dgm:pt>
    <dgm:pt modelId="{BA2897CB-C908-4FF9-B4FF-46F621730BE5}" type="parTrans" cxnId="{AE27EB41-E6F2-481E-BB79-1AC934B0C841}">
      <dgm:prSet/>
      <dgm:spPr/>
    </dgm:pt>
    <dgm:pt modelId="{F4CBB0CF-D3A1-412C-B88C-9C8356A94339}" type="sibTrans" cxnId="{AE27EB41-E6F2-481E-BB79-1AC934B0C841}">
      <dgm:prSet/>
      <dgm:spPr/>
    </dgm:pt>
    <dgm:pt modelId="{05653102-5752-4BF3-9C65-6A1C3ECEF1E7}">
      <dgm:prSet phldr="0"/>
      <dgm:spPr/>
      <dgm:t>
        <a:bodyPr/>
        <a:lstStyle/>
        <a:p>
          <a:pPr rtl="0"/>
          <a:r>
            <a:rPr lang="pl-PL" b="1" u="none" dirty="0"/>
            <a:t>Najczęściej wymieniane</a:t>
          </a:r>
          <a:r>
            <a:rPr lang="pl-PL" b="1" u="none" dirty="0">
              <a:latin typeface="Trebuchet MS" panose="020B0603020202020204"/>
            </a:rPr>
            <a:t> przez rodziców</a:t>
          </a:r>
          <a:r>
            <a:rPr lang="pl-PL" b="1" u="none" dirty="0"/>
            <a:t> szczególne uzdolnienia dzieci</a:t>
          </a:r>
          <a:r>
            <a:rPr lang="pl-PL" b="1" u="none" dirty="0">
              <a:latin typeface="Trebuchet MS" panose="020B0603020202020204"/>
            </a:rPr>
            <a:t> to</a:t>
          </a:r>
          <a:r>
            <a:rPr lang="pl-PL" b="1" u="none" dirty="0">
              <a:solidFill>
                <a:srgbClr val="010000"/>
              </a:solidFill>
              <a:latin typeface="Trebuchet MS" panose="020B0603020202020204"/>
            </a:rPr>
            <a:t>: </a:t>
          </a:r>
          <a:r>
            <a:rPr lang="pl-PL" b="1" u="none" dirty="0"/>
            <a:t>taniec, rysowanie, sport, zajęcia plastyczne, śpiew</a:t>
          </a:r>
          <a:r>
            <a:rPr lang="pl-PL" b="1" u="none" dirty="0">
              <a:latin typeface="Trebuchet MS" panose="020B0603020202020204"/>
            </a:rPr>
            <a:t>.</a:t>
          </a:r>
          <a:endParaRPr lang="en-US" b="1" u="none" dirty="0">
            <a:latin typeface="Trebuchet MS" panose="020B0603020202020204"/>
          </a:endParaRPr>
        </a:p>
      </dgm:t>
    </dgm:pt>
    <dgm:pt modelId="{977093A1-9406-4799-8F0A-37655662E629}" type="parTrans" cxnId="{F6539E9F-6B27-4D6C-B9FB-3BA9492DCB51}">
      <dgm:prSet/>
      <dgm:spPr/>
    </dgm:pt>
    <dgm:pt modelId="{5CE4C0D6-70FB-4D61-9BCD-B53D261A5A9C}" type="sibTrans" cxnId="{F6539E9F-6B27-4D6C-B9FB-3BA9492DCB51}">
      <dgm:prSet/>
      <dgm:spPr/>
    </dgm:pt>
    <dgm:pt modelId="{D19DA3B4-9C09-4AA6-8F67-8B71CE997AA2}">
      <dgm:prSet phldr="0"/>
      <dgm:spPr/>
      <dgm:t>
        <a:bodyPr/>
        <a:lstStyle/>
        <a:p>
          <a:pPr rtl="0"/>
          <a:r>
            <a:rPr lang="pl-PL" b="1" u="none" dirty="0"/>
            <a:t>Najczęściej wymieniane sposoby wspierania uzdolnień i zainteresowań dzieci w opinii </a:t>
          </a:r>
          <a:r>
            <a:rPr lang="pl-PL" b="1" u="none" dirty="0">
              <a:latin typeface="Trebuchet MS" panose="020B0603020202020204"/>
            </a:rPr>
            <a:t>rodziców to zajęcia</a:t>
          </a:r>
          <a:r>
            <a:rPr lang="pl-PL" b="1" u="none" dirty="0"/>
            <a:t> dodatkowe, indywidualizacja pracy, wszechstronne </a:t>
          </a:r>
          <a:r>
            <a:rPr lang="pl-PL" b="1" u="none" dirty="0">
              <a:latin typeface="Trebuchet MS" panose="020B0603020202020204"/>
            </a:rPr>
            <a:t>i kreatywne działania.</a:t>
          </a:r>
        </a:p>
      </dgm:t>
    </dgm:pt>
    <dgm:pt modelId="{6BE578E6-C95A-4812-8DB1-C0993EC861DC}" type="parTrans" cxnId="{1441A1FE-34F3-415B-9E44-281BDCC5C391}">
      <dgm:prSet/>
      <dgm:spPr/>
    </dgm:pt>
    <dgm:pt modelId="{0EF5759B-FE6F-4BF6-834A-8741EDC55AB1}" type="sibTrans" cxnId="{1441A1FE-34F3-415B-9E44-281BDCC5C391}">
      <dgm:prSet/>
      <dgm:spPr/>
    </dgm:pt>
    <dgm:pt modelId="{2E9C1174-4F5C-446F-90DB-A13C3ABEBC03}" type="pres">
      <dgm:prSet presAssocID="{39CF24BB-70BB-4480-863F-A4E1B0884E35}" presName="linear" presStyleCnt="0">
        <dgm:presLayoutVars>
          <dgm:animLvl val="lvl"/>
          <dgm:resizeHandles val="exact"/>
        </dgm:presLayoutVars>
      </dgm:prSet>
      <dgm:spPr/>
    </dgm:pt>
    <dgm:pt modelId="{017DE1BE-0AED-413D-8136-C13A37053F63}" type="pres">
      <dgm:prSet presAssocID="{2543F3A5-D7AC-4593-A4AD-7A9DA4742ED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6C6BEFE8-431D-474E-921F-7A85BCF57068}" type="pres">
      <dgm:prSet presAssocID="{4C0241E6-C63F-47EA-9033-5E3597CE8F5D}" presName="spacer" presStyleCnt="0"/>
      <dgm:spPr/>
    </dgm:pt>
    <dgm:pt modelId="{6252D8A5-18B0-4211-BC05-94741FC6F58C}" type="pres">
      <dgm:prSet presAssocID="{CFD9ED6B-1033-4E92-B771-E8508036E50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660FD1BE-C858-4F82-9BC1-A12720ECD2F8}" type="pres">
      <dgm:prSet presAssocID="{F2610675-E237-4ECD-A9BE-6C9D25E5BA56}" presName="spacer" presStyleCnt="0"/>
      <dgm:spPr/>
    </dgm:pt>
    <dgm:pt modelId="{16AC0B60-B0B8-424A-A0EE-D87DB22130C7}" type="pres">
      <dgm:prSet presAssocID="{97C7CFF4-C605-46EB-A962-E95E154D6D8D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AF118D8A-4195-470D-BB94-C34F741EC12B}" type="pres">
      <dgm:prSet presAssocID="{B7482C86-773B-4375-8F45-CE37F1D83288}" presName="spacer" presStyleCnt="0"/>
      <dgm:spPr/>
    </dgm:pt>
    <dgm:pt modelId="{BB145518-D300-42DA-B326-88B1F53985BA}" type="pres">
      <dgm:prSet presAssocID="{7D867EAD-82E2-48D2-B8AD-8488DBFBA677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0663CA88-7727-4B55-825E-FCFA3862405E}" type="pres">
      <dgm:prSet presAssocID="{4AB85A41-893C-4DC8-9E0C-B99AC1AF1DB8}" presName="spacer" presStyleCnt="0"/>
      <dgm:spPr/>
    </dgm:pt>
    <dgm:pt modelId="{852B8B79-3C50-4DCB-8103-FE2F1560AB09}" type="pres">
      <dgm:prSet presAssocID="{D344CD4F-6AF8-4512-B29C-F9E2F5A8EAB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3201FEBF-A4C7-4A4A-9574-8327D4A24145}" type="pres">
      <dgm:prSet presAssocID="{B1EE4B57-61BB-45A3-A929-7567C42D1353}" presName="spacer" presStyleCnt="0"/>
      <dgm:spPr/>
    </dgm:pt>
    <dgm:pt modelId="{9B0F5452-BFFB-4963-9C63-B7E68DC098D5}" type="pres">
      <dgm:prSet presAssocID="{05653102-5752-4BF3-9C65-6A1C3ECEF1E7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14FA5E0E-71F2-4C1D-B11F-4AB7E6EC83F7}" type="pres">
      <dgm:prSet presAssocID="{5CE4C0D6-70FB-4D61-9BCD-B53D261A5A9C}" presName="spacer" presStyleCnt="0"/>
      <dgm:spPr/>
    </dgm:pt>
    <dgm:pt modelId="{E14FD552-BB18-4280-A08D-D74452C18B37}" type="pres">
      <dgm:prSet presAssocID="{6C84E93F-EF75-403C-AC30-D7ABD13F1969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CBE3C3F1-4043-4A92-AE8E-5A1E9C40B558}" type="pres">
      <dgm:prSet presAssocID="{F4CBB0CF-D3A1-412C-B88C-9C8356A94339}" presName="spacer" presStyleCnt="0"/>
      <dgm:spPr/>
    </dgm:pt>
    <dgm:pt modelId="{49C38D5B-23FE-45E8-964F-53B31EF602AF}" type="pres">
      <dgm:prSet presAssocID="{D19DA3B4-9C09-4AA6-8F67-8B71CE997AA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929C207D-C599-4005-9B51-DF019FFDB974}" type="pres">
      <dgm:prSet presAssocID="{0EF5759B-FE6F-4BF6-834A-8741EDC55AB1}" presName="spacer" presStyleCnt="0"/>
      <dgm:spPr/>
    </dgm:pt>
    <dgm:pt modelId="{97FC7ADA-65D0-4929-829D-95AE25461C69}" type="pres">
      <dgm:prSet presAssocID="{BB11EA72-97C8-4420-ACFC-D588CEAAD56E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E94E3611-3AD6-4E39-8C55-52FC7D2C562D}" type="presOf" srcId="{2543F3A5-D7AC-4593-A4AD-7A9DA4742EDA}" destId="{017DE1BE-0AED-413D-8136-C13A37053F63}" srcOrd="0" destOrd="0" presId="urn:microsoft.com/office/officeart/2005/8/layout/vList2"/>
    <dgm:cxn modelId="{C9E88939-078F-4DB1-927E-C7ED208E50E5}" type="presOf" srcId="{BB11EA72-97C8-4420-ACFC-D588CEAAD56E}" destId="{97FC7ADA-65D0-4929-829D-95AE25461C69}" srcOrd="0" destOrd="0" presId="urn:microsoft.com/office/officeart/2005/8/layout/vList2"/>
    <dgm:cxn modelId="{D36EC05C-F268-4C0A-B3C0-FCE43B850D43}" type="presOf" srcId="{6C84E93F-EF75-403C-AC30-D7ABD13F1969}" destId="{E14FD552-BB18-4280-A08D-D74452C18B37}" srcOrd="0" destOrd="0" presId="urn:microsoft.com/office/officeart/2005/8/layout/vList2"/>
    <dgm:cxn modelId="{AE27EB41-E6F2-481E-BB79-1AC934B0C841}" srcId="{39CF24BB-70BB-4480-863F-A4E1B0884E35}" destId="{6C84E93F-EF75-403C-AC30-D7ABD13F1969}" srcOrd="6" destOrd="0" parTransId="{BA2897CB-C908-4FF9-B4FF-46F621730BE5}" sibTransId="{F4CBB0CF-D3A1-412C-B88C-9C8356A94339}"/>
    <dgm:cxn modelId="{31656665-FFC6-48FD-B739-8022103CC2A1}" type="presOf" srcId="{CFD9ED6B-1033-4E92-B771-E8508036E50A}" destId="{6252D8A5-18B0-4211-BC05-94741FC6F58C}" srcOrd="0" destOrd="0" presId="urn:microsoft.com/office/officeart/2005/8/layout/vList2"/>
    <dgm:cxn modelId="{95C6854B-10CB-499C-8082-1051FBEB0730}" type="presOf" srcId="{39CF24BB-70BB-4480-863F-A4E1B0884E35}" destId="{2E9C1174-4F5C-446F-90DB-A13C3ABEBC03}" srcOrd="0" destOrd="0" presId="urn:microsoft.com/office/officeart/2005/8/layout/vList2"/>
    <dgm:cxn modelId="{3AC72758-B372-4F6C-B260-4472E2263734}" srcId="{39CF24BB-70BB-4480-863F-A4E1B0884E35}" destId="{BB11EA72-97C8-4420-ACFC-D588CEAAD56E}" srcOrd="8" destOrd="0" parTransId="{EBD23943-73A9-4270-9C13-BD89DF10FF8E}" sibTransId="{62129579-C4F3-4786-B4B4-B4804DC52A8A}"/>
    <dgm:cxn modelId="{B74A4379-7085-42EA-B84E-12C36F79BD8E}" srcId="{39CF24BB-70BB-4480-863F-A4E1B0884E35}" destId="{D344CD4F-6AF8-4512-B29C-F9E2F5A8EAB5}" srcOrd="4" destOrd="0" parTransId="{2B6943B1-8E6E-4D35-8406-9CE2C8FC3324}" sibTransId="{B1EE4B57-61BB-45A3-A929-7567C42D1353}"/>
    <dgm:cxn modelId="{F9EE409F-926E-4BC8-9F1C-84485EF077A9}" type="presOf" srcId="{D19DA3B4-9C09-4AA6-8F67-8B71CE997AA2}" destId="{49C38D5B-23FE-45E8-964F-53B31EF602AF}" srcOrd="0" destOrd="0" presId="urn:microsoft.com/office/officeart/2005/8/layout/vList2"/>
    <dgm:cxn modelId="{F6539E9F-6B27-4D6C-B9FB-3BA9492DCB51}" srcId="{39CF24BB-70BB-4480-863F-A4E1B0884E35}" destId="{05653102-5752-4BF3-9C65-6A1C3ECEF1E7}" srcOrd="5" destOrd="0" parTransId="{977093A1-9406-4799-8F0A-37655662E629}" sibTransId="{5CE4C0D6-70FB-4D61-9BCD-B53D261A5A9C}"/>
    <dgm:cxn modelId="{9365F1AE-E121-44EC-9523-9B012E3A9279}" type="presOf" srcId="{97C7CFF4-C605-46EB-A962-E95E154D6D8D}" destId="{16AC0B60-B0B8-424A-A0EE-D87DB22130C7}" srcOrd="0" destOrd="0" presId="urn:microsoft.com/office/officeart/2005/8/layout/vList2"/>
    <dgm:cxn modelId="{C1AC2AB0-52F9-4716-8735-CAC74DFA9B57}" srcId="{39CF24BB-70BB-4480-863F-A4E1B0884E35}" destId="{2543F3A5-D7AC-4593-A4AD-7A9DA4742EDA}" srcOrd="0" destOrd="0" parTransId="{5F5717DF-1D8A-4B68-9BDA-571EF672889F}" sibTransId="{4C0241E6-C63F-47EA-9033-5E3597CE8F5D}"/>
    <dgm:cxn modelId="{1746D7B2-9093-45BE-8E16-CA4607CEE123}" srcId="{39CF24BB-70BB-4480-863F-A4E1B0884E35}" destId="{7D867EAD-82E2-48D2-B8AD-8488DBFBA677}" srcOrd="3" destOrd="0" parTransId="{1CCBE040-B8E4-4EAB-B3C4-AB3307013738}" sibTransId="{4AB85A41-893C-4DC8-9E0C-B99AC1AF1DB8}"/>
    <dgm:cxn modelId="{67F4AEB6-7BD6-431B-9325-D55A41321521}" srcId="{39CF24BB-70BB-4480-863F-A4E1B0884E35}" destId="{CFD9ED6B-1033-4E92-B771-E8508036E50A}" srcOrd="1" destOrd="0" parTransId="{AEE3F619-BF21-4D75-AC02-DFA1C20F2E46}" sibTransId="{F2610675-E237-4ECD-A9BE-6C9D25E5BA56}"/>
    <dgm:cxn modelId="{76DD70C9-40D8-4057-A60F-B3D2A0CD893F}" srcId="{39CF24BB-70BB-4480-863F-A4E1B0884E35}" destId="{97C7CFF4-C605-46EB-A962-E95E154D6D8D}" srcOrd="2" destOrd="0" parTransId="{F40253B0-61D3-4121-B608-8518C4BB2E37}" sibTransId="{B7482C86-773B-4375-8F45-CE37F1D83288}"/>
    <dgm:cxn modelId="{96F2E7DD-2410-4DCE-A26D-FC26D2B1A124}" type="presOf" srcId="{D344CD4F-6AF8-4512-B29C-F9E2F5A8EAB5}" destId="{852B8B79-3C50-4DCB-8103-FE2F1560AB09}" srcOrd="0" destOrd="0" presId="urn:microsoft.com/office/officeart/2005/8/layout/vList2"/>
    <dgm:cxn modelId="{686B41EE-9F14-42DB-BD7C-204576A6A3C4}" type="presOf" srcId="{7D867EAD-82E2-48D2-B8AD-8488DBFBA677}" destId="{BB145518-D300-42DA-B326-88B1F53985BA}" srcOrd="0" destOrd="0" presId="urn:microsoft.com/office/officeart/2005/8/layout/vList2"/>
    <dgm:cxn modelId="{DCDD99FE-A8E2-42BE-BFF1-0D8A07C0D6DE}" type="presOf" srcId="{05653102-5752-4BF3-9C65-6A1C3ECEF1E7}" destId="{9B0F5452-BFFB-4963-9C63-B7E68DC098D5}" srcOrd="0" destOrd="0" presId="urn:microsoft.com/office/officeart/2005/8/layout/vList2"/>
    <dgm:cxn modelId="{1441A1FE-34F3-415B-9E44-281BDCC5C391}" srcId="{39CF24BB-70BB-4480-863F-A4E1B0884E35}" destId="{D19DA3B4-9C09-4AA6-8F67-8B71CE997AA2}" srcOrd="7" destOrd="0" parTransId="{6BE578E6-C95A-4812-8DB1-C0993EC861DC}" sibTransId="{0EF5759B-FE6F-4BF6-834A-8741EDC55AB1}"/>
    <dgm:cxn modelId="{5F7EB9F2-97DD-4AAE-8908-920B3FF98505}" type="presParOf" srcId="{2E9C1174-4F5C-446F-90DB-A13C3ABEBC03}" destId="{017DE1BE-0AED-413D-8136-C13A37053F63}" srcOrd="0" destOrd="0" presId="urn:microsoft.com/office/officeart/2005/8/layout/vList2"/>
    <dgm:cxn modelId="{4C8B6833-0756-4FDC-A27B-174A5C739DDD}" type="presParOf" srcId="{2E9C1174-4F5C-446F-90DB-A13C3ABEBC03}" destId="{6C6BEFE8-431D-474E-921F-7A85BCF57068}" srcOrd="1" destOrd="0" presId="urn:microsoft.com/office/officeart/2005/8/layout/vList2"/>
    <dgm:cxn modelId="{D3459E37-3D18-4FBF-81DD-2C238870B201}" type="presParOf" srcId="{2E9C1174-4F5C-446F-90DB-A13C3ABEBC03}" destId="{6252D8A5-18B0-4211-BC05-94741FC6F58C}" srcOrd="2" destOrd="0" presId="urn:microsoft.com/office/officeart/2005/8/layout/vList2"/>
    <dgm:cxn modelId="{55E7E17D-22B4-40F0-B218-337EAEBBAF1B}" type="presParOf" srcId="{2E9C1174-4F5C-446F-90DB-A13C3ABEBC03}" destId="{660FD1BE-C858-4F82-9BC1-A12720ECD2F8}" srcOrd="3" destOrd="0" presId="urn:microsoft.com/office/officeart/2005/8/layout/vList2"/>
    <dgm:cxn modelId="{A5A0AA16-54B1-4916-96DF-8E4F8C41E939}" type="presParOf" srcId="{2E9C1174-4F5C-446F-90DB-A13C3ABEBC03}" destId="{16AC0B60-B0B8-424A-A0EE-D87DB22130C7}" srcOrd="4" destOrd="0" presId="urn:microsoft.com/office/officeart/2005/8/layout/vList2"/>
    <dgm:cxn modelId="{1D4B15BA-B97F-45D9-B6D5-F7111C9E66AA}" type="presParOf" srcId="{2E9C1174-4F5C-446F-90DB-A13C3ABEBC03}" destId="{AF118D8A-4195-470D-BB94-C34F741EC12B}" srcOrd="5" destOrd="0" presId="urn:microsoft.com/office/officeart/2005/8/layout/vList2"/>
    <dgm:cxn modelId="{62910102-00B5-41A2-AFE5-8D4C473CA2FC}" type="presParOf" srcId="{2E9C1174-4F5C-446F-90DB-A13C3ABEBC03}" destId="{BB145518-D300-42DA-B326-88B1F53985BA}" srcOrd="6" destOrd="0" presId="urn:microsoft.com/office/officeart/2005/8/layout/vList2"/>
    <dgm:cxn modelId="{908BFF0E-A65C-422C-8BBB-BAB3DD23B0EF}" type="presParOf" srcId="{2E9C1174-4F5C-446F-90DB-A13C3ABEBC03}" destId="{0663CA88-7727-4B55-825E-FCFA3862405E}" srcOrd="7" destOrd="0" presId="urn:microsoft.com/office/officeart/2005/8/layout/vList2"/>
    <dgm:cxn modelId="{1F39809E-7410-4FE4-8DAF-0299574757EC}" type="presParOf" srcId="{2E9C1174-4F5C-446F-90DB-A13C3ABEBC03}" destId="{852B8B79-3C50-4DCB-8103-FE2F1560AB09}" srcOrd="8" destOrd="0" presId="urn:microsoft.com/office/officeart/2005/8/layout/vList2"/>
    <dgm:cxn modelId="{D4ADCE69-C44E-4D13-BBFB-1FDDCEA05C40}" type="presParOf" srcId="{2E9C1174-4F5C-446F-90DB-A13C3ABEBC03}" destId="{3201FEBF-A4C7-4A4A-9574-8327D4A24145}" srcOrd="9" destOrd="0" presId="urn:microsoft.com/office/officeart/2005/8/layout/vList2"/>
    <dgm:cxn modelId="{2714B6C6-BF04-43CC-AF78-24C31251EC07}" type="presParOf" srcId="{2E9C1174-4F5C-446F-90DB-A13C3ABEBC03}" destId="{9B0F5452-BFFB-4963-9C63-B7E68DC098D5}" srcOrd="10" destOrd="0" presId="urn:microsoft.com/office/officeart/2005/8/layout/vList2"/>
    <dgm:cxn modelId="{0A7B8F2E-D854-4C63-B6B8-2C1CAA03B8CF}" type="presParOf" srcId="{2E9C1174-4F5C-446F-90DB-A13C3ABEBC03}" destId="{14FA5E0E-71F2-4C1D-B11F-4AB7E6EC83F7}" srcOrd="11" destOrd="0" presId="urn:microsoft.com/office/officeart/2005/8/layout/vList2"/>
    <dgm:cxn modelId="{B4DDF166-6601-4CAB-BEA3-B431859E73F6}" type="presParOf" srcId="{2E9C1174-4F5C-446F-90DB-A13C3ABEBC03}" destId="{E14FD552-BB18-4280-A08D-D74452C18B37}" srcOrd="12" destOrd="0" presId="urn:microsoft.com/office/officeart/2005/8/layout/vList2"/>
    <dgm:cxn modelId="{2ED9E226-1042-4F70-B1AA-7FB47EC7A8FF}" type="presParOf" srcId="{2E9C1174-4F5C-446F-90DB-A13C3ABEBC03}" destId="{CBE3C3F1-4043-4A92-AE8E-5A1E9C40B558}" srcOrd="13" destOrd="0" presId="urn:microsoft.com/office/officeart/2005/8/layout/vList2"/>
    <dgm:cxn modelId="{0FADF27C-D92B-4385-8DAC-5781FD0C61A6}" type="presParOf" srcId="{2E9C1174-4F5C-446F-90DB-A13C3ABEBC03}" destId="{49C38D5B-23FE-45E8-964F-53B31EF602AF}" srcOrd="14" destOrd="0" presId="urn:microsoft.com/office/officeart/2005/8/layout/vList2"/>
    <dgm:cxn modelId="{C3C4F30D-0A40-4FB3-9891-5F5C6BC3BE47}" type="presParOf" srcId="{2E9C1174-4F5C-446F-90DB-A13C3ABEBC03}" destId="{929C207D-C599-4005-9B51-DF019FFDB974}" srcOrd="15" destOrd="0" presId="urn:microsoft.com/office/officeart/2005/8/layout/vList2"/>
    <dgm:cxn modelId="{C00D93F6-AB88-4F38-9180-A896F176DAD7}" type="presParOf" srcId="{2E9C1174-4F5C-446F-90DB-A13C3ABEBC03}" destId="{97FC7ADA-65D0-4929-829D-95AE25461C69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5952-06DB-4521-BED2-D88449DC571D}">
      <dsp:nvSpPr>
        <dsp:cNvPr id="0" name=""/>
        <dsp:cNvSpPr/>
      </dsp:nvSpPr>
      <dsp:spPr>
        <a:xfrm>
          <a:off x="0" y="29534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  <a:cs typeface="Times New Roman"/>
            </a:rPr>
            <a:t>Pozyskanie informacji czy przedszkole wspomaga rozwój dzieci, </a:t>
          </a:r>
          <a:br>
            <a:rPr lang="pl-PL" sz="2800" kern="1200">
              <a:latin typeface="T"/>
              <a:cs typeface="Times New Roman"/>
            </a:rPr>
          </a:br>
          <a:r>
            <a:rPr lang="pl-PL" sz="2800" kern="1200">
              <a:latin typeface="T"/>
              <a:cs typeface="Times New Roman"/>
            </a:rPr>
            <a:t>z uwzględnieniem ich indywidualnej sytuacji</a:t>
          </a:r>
          <a:endParaRPr lang="pl-PL" sz="2800" kern="1200">
            <a:latin typeface="T"/>
          </a:endParaRPr>
        </a:p>
      </dsp:txBody>
      <dsp:txXfrm>
        <a:off x="54373" y="349714"/>
        <a:ext cx="9509387" cy="1005094"/>
      </dsp:txXfrm>
    </dsp:sp>
    <dsp:sp modelId="{50D64097-3636-4D46-A3B9-12BE9B0E05C0}">
      <dsp:nvSpPr>
        <dsp:cNvPr id="0" name=""/>
        <dsp:cNvSpPr/>
      </dsp:nvSpPr>
      <dsp:spPr>
        <a:xfrm>
          <a:off x="0" y="148982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oczekiwań rodziców co do sposobów i form wspomagania rozwoju dzieci</a:t>
          </a:r>
        </a:p>
      </dsp:txBody>
      <dsp:txXfrm>
        <a:off x="54373" y="1544194"/>
        <a:ext cx="9509387" cy="1005094"/>
      </dsp:txXfrm>
    </dsp:sp>
    <dsp:sp modelId="{1567D8A8-8B73-4EAE-8C56-994D57AB4633}">
      <dsp:nvSpPr>
        <dsp:cNvPr id="0" name=""/>
        <dsp:cNvSpPr/>
      </dsp:nvSpPr>
      <dsp:spPr>
        <a:xfrm>
          <a:off x="0" y="268430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opinii nauczycieli na temat wspomagania rozwoju dzieci</a:t>
          </a:r>
        </a:p>
      </dsp:txBody>
      <dsp:txXfrm>
        <a:off x="54373" y="2738674"/>
        <a:ext cx="9509387" cy="1005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DE1BE-0AED-413D-8136-C13A37053F63}">
      <dsp:nvSpPr>
        <dsp:cNvPr id="0" name=""/>
        <dsp:cNvSpPr/>
      </dsp:nvSpPr>
      <dsp:spPr>
        <a:xfrm>
          <a:off x="0" y="5585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W ocenie zdecydowanej większości rodziców przedszkole podejmuje działania odpowiednie do potrzeb dzieci.</a:t>
          </a:r>
          <a:endParaRPr lang="en-US" sz="1300" b="1" kern="1200" dirty="0"/>
        </a:p>
      </dsp:txBody>
      <dsp:txXfrm>
        <a:off x="33690" y="39275"/>
        <a:ext cx="7437399" cy="622773"/>
      </dsp:txXfrm>
    </dsp:sp>
    <dsp:sp modelId="{6252D8A5-18B0-4211-BC05-94741FC6F58C}">
      <dsp:nvSpPr>
        <dsp:cNvPr id="0" name=""/>
        <dsp:cNvSpPr/>
      </dsp:nvSpPr>
      <dsp:spPr>
        <a:xfrm>
          <a:off x="0" y="733178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339056"/>
                <a:satOff val="-207"/>
                <a:lumOff val="809"/>
                <a:alphaOff val="0"/>
                <a:tint val="96000"/>
                <a:lumMod val="100000"/>
              </a:schemeClr>
            </a:gs>
            <a:gs pos="78000">
              <a:schemeClr val="accent2">
                <a:hueOff val="-339056"/>
                <a:satOff val="-207"/>
                <a:lumOff val="80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latin typeface="Trebuchet MS" panose="020B0603020202020204"/>
            </a:rPr>
            <a:t>Większa</a:t>
          </a:r>
          <a:r>
            <a:rPr lang="en-US" sz="1300" b="1" kern="1200"/>
            <a:t> połowa ankietowanych jest informowana przez nauczycieli o rozpoznawanych potrzebach, możliwościach, uzdolnieniach i zainteresowaniach dzieci.</a:t>
          </a:r>
          <a:endParaRPr lang="en-US" sz="1300" b="1" kern="1200" dirty="0"/>
        </a:p>
      </dsp:txBody>
      <dsp:txXfrm>
        <a:off x="33690" y="766868"/>
        <a:ext cx="7437399" cy="622773"/>
      </dsp:txXfrm>
    </dsp:sp>
    <dsp:sp modelId="{16AC0B60-B0B8-424A-A0EE-D87DB22130C7}">
      <dsp:nvSpPr>
        <dsp:cNvPr id="0" name=""/>
        <dsp:cNvSpPr/>
      </dsp:nvSpPr>
      <dsp:spPr>
        <a:xfrm>
          <a:off x="0" y="1460772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678113"/>
                <a:satOff val="-414"/>
                <a:lumOff val="1618"/>
                <a:alphaOff val="0"/>
                <a:tint val="96000"/>
                <a:lumMod val="100000"/>
              </a:schemeClr>
            </a:gs>
            <a:gs pos="78000">
              <a:schemeClr val="accent2">
                <a:hueOff val="-678113"/>
                <a:satOff val="-414"/>
                <a:lumOff val="161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Zdaniem większości rodziców dzieci nie potrzebują żadnej pomocy i tym samym nie powiadamiali o tym nauczycieli grupy. Natomiast </a:t>
          </a:r>
          <a:r>
            <a:rPr lang="en-US" sz="1300" b="1" kern="1200">
              <a:latin typeface="Trebuchet MS" panose="020B0603020202020204"/>
            </a:rPr>
            <a:t>wśród dzieci</a:t>
          </a:r>
          <a:r>
            <a:rPr lang="en-US" sz="1300" b="1" kern="1200"/>
            <a:t>, które wymagały takiej pomocy </a:t>
          </a:r>
          <a:r>
            <a:rPr lang="en-US" sz="1300" b="1" kern="1200">
              <a:latin typeface="Trebuchet MS" panose="020B0603020202020204"/>
            </a:rPr>
            <a:t>ponad połowa rodziców</a:t>
          </a:r>
          <a:r>
            <a:rPr lang="en-US" sz="1300" b="1" kern="1200"/>
            <a:t> </a:t>
          </a:r>
          <a:r>
            <a:rPr lang="en-US" sz="1300" b="1" kern="1200">
              <a:latin typeface="Trebuchet MS" panose="020B0603020202020204"/>
            </a:rPr>
            <a:t>zgłosiła</a:t>
          </a:r>
          <a:r>
            <a:rPr lang="en-US" sz="1300" b="1" kern="1200"/>
            <a:t> to do nauczyciela grupy.</a:t>
          </a:r>
          <a:endParaRPr lang="en-US" sz="1300" b="1" kern="1200" dirty="0"/>
        </a:p>
      </dsp:txBody>
      <dsp:txXfrm>
        <a:off x="33690" y="1494462"/>
        <a:ext cx="7437399" cy="622773"/>
      </dsp:txXfrm>
    </dsp:sp>
    <dsp:sp modelId="{BB145518-D300-42DA-B326-88B1F53985BA}">
      <dsp:nvSpPr>
        <dsp:cNvPr id="0" name=""/>
        <dsp:cNvSpPr/>
      </dsp:nvSpPr>
      <dsp:spPr>
        <a:xfrm>
          <a:off x="0" y="2188366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1017169"/>
                <a:satOff val="-621"/>
                <a:lumOff val="2427"/>
                <a:alphaOff val="0"/>
                <a:tint val="96000"/>
                <a:lumMod val="100000"/>
              </a:schemeClr>
            </a:gs>
            <a:gs pos="78000">
              <a:schemeClr val="accent2">
                <a:hueOff val="-1017169"/>
                <a:satOff val="-621"/>
                <a:lumOff val="24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W trzech przypadkach przedszkole podjęło działania ze względu na trudną sytuację społeczną dzieci</a:t>
          </a:r>
          <a:r>
            <a:rPr lang="en-US" sz="1300" b="1" kern="1200">
              <a:latin typeface="Trebuchet MS" panose="020B0603020202020204"/>
            </a:rPr>
            <a:t> tj. rozwód, orzeczenie, adopcja.</a:t>
          </a:r>
          <a:endParaRPr lang="en-US" sz="1300" b="1" kern="1200" dirty="0"/>
        </a:p>
      </dsp:txBody>
      <dsp:txXfrm>
        <a:off x="33690" y="2222056"/>
        <a:ext cx="7437399" cy="622773"/>
      </dsp:txXfrm>
    </dsp:sp>
    <dsp:sp modelId="{852B8B79-3C50-4DCB-8103-FE2F1560AB09}">
      <dsp:nvSpPr>
        <dsp:cNvPr id="0" name=""/>
        <dsp:cNvSpPr/>
      </dsp:nvSpPr>
      <dsp:spPr>
        <a:xfrm>
          <a:off x="0" y="2915960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Większość rodziców uważa, że przedszkole wspiera uzdolnienia, zainteresowania dziecka i daje możliwość w ich uczestniczeniu</a:t>
          </a:r>
          <a:r>
            <a:rPr lang="en-US" sz="1300" b="1" kern="1200">
              <a:latin typeface="Trebuchet MS" panose="020B0603020202020204"/>
            </a:rPr>
            <a:t>.</a:t>
          </a:r>
          <a:endParaRPr lang="en-US" sz="1300" b="1" kern="1200" dirty="0"/>
        </a:p>
      </dsp:txBody>
      <dsp:txXfrm>
        <a:off x="33690" y="2949650"/>
        <a:ext cx="7437399" cy="622773"/>
      </dsp:txXfrm>
    </dsp:sp>
    <dsp:sp modelId="{9B0F5452-BFFB-4963-9C63-B7E68DC098D5}">
      <dsp:nvSpPr>
        <dsp:cNvPr id="0" name=""/>
        <dsp:cNvSpPr/>
      </dsp:nvSpPr>
      <dsp:spPr>
        <a:xfrm>
          <a:off x="0" y="3643553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1695281"/>
                <a:satOff val="-1035"/>
                <a:lumOff val="4044"/>
                <a:alphaOff val="0"/>
                <a:tint val="96000"/>
                <a:lumMod val="100000"/>
              </a:schemeClr>
            </a:gs>
            <a:gs pos="78000">
              <a:schemeClr val="accent2">
                <a:hueOff val="-1695281"/>
                <a:satOff val="-1035"/>
                <a:lumOff val="404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u="none" kern="1200" dirty="0"/>
            <a:t>Najczęściej wymieniane</a:t>
          </a:r>
          <a:r>
            <a:rPr lang="pl-PL" sz="1300" b="1" u="none" kern="1200" dirty="0">
              <a:latin typeface="Trebuchet MS" panose="020B0603020202020204"/>
            </a:rPr>
            <a:t> przez rodziców</a:t>
          </a:r>
          <a:r>
            <a:rPr lang="pl-PL" sz="1300" b="1" u="none" kern="1200" dirty="0"/>
            <a:t> szczególne uzdolnienia dzieci</a:t>
          </a:r>
          <a:r>
            <a:rPr lang="pl-PL" sz="1300" b="1" u="none" kern="1200" dirty="0">
              <a:latin typeface="Trebuchet MS" panose="020B0603020202020204"/>
            </a:rPr>
            <a:t> to</a:t>
          </a:r>
          <a:r>
            <a:rPr lang="pl-PL" sz="1300" b="1" u="none" kern="1200" dirty="0">
              <a:solidFill>
                <a:srgbClr val="010000"/>
              </a:solidFill>
              <a:latin typeface="Trebuchet MS" panose="020B0603020202020204"/>
            </a:rPr>
            <a:t>: </a:t>
          </a:r>
          <a:r>
            <a:rPr lang="pl-PL" sz="1300" b="1" u="none" kern="1200" dirty="0"/>
            <a:t>taniec, rysowanie, sport, zajęcia plastyczne, śpiew</a:t>
          </a:r>
          <a:r>
            <a:rPr lang="pl-PL" sz="1300" b="1" u="none" kern="1200" dirty="0">
              <a:latin typeface="Trebuchet MS" panose="020B0603020202020204"/>
            </a:rPr>
            <a:t>.</a:t>
          </a:r>
          <a:endParaRPr lang="en-US" sz="1300" b="1" u="none" kern="1200" dirty="0">
            <a:latin typeface="Trebuchet MS" panose="020B0603020202020204"/>
          </a:endParaRPr>
        </a:p>
      </dsp:txBody>
      <dsp:txXfrm>
        <a:off x="33690" y="3677243"/>
        <a:ext cx="7437399" cy="622773"/>
      </dsp:txXfrm>
    </dsp:sp>
    <dsp:sp modelId="{E14FD552-BB18-4280-A08D-D74452C18B37}">
      <dsp:nvSpPr>
        <dsp:cNvPr id="0" name=""/>
        <dsp:cNvSpPr/>
      </dsp:nvSpPr>
      <dsp:spPr>
        <a:xfrm>
          <a:off x="0" y="4371147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2034338"/>
                <a:satOff val="-1242"/>
                <a:lumOff val="4853"/>
                <a:alphaOff val="0"/>
                <a:tint val="96000"/>
                <a:lumMod val="100000"/>
              </a:schemeClr>
            </a:gs>
            <a:gs pos="78000">
              <a:schemeClr val="accent2">
                <a:hueOff val="-2034338"/>
                <a:satOff val="-1242"/>
                <a:lumOff val="4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Zdaniem rodziców dzieci potrzebują różnych form pomocy, ale w szczególności zajęć rozwijających szczególne uzdolnienia oraz terapii logopedycznej.</a:t>
          </a:r>
          <a:endParaRPr lang="en-US" sz="1300" b="1" kern="1200" dirty="0">
            <a:latin typeface="Trebuchet MS" panose="020B0603020202020204"/>
          </a:endParaRPr>
        </a:p>
      </dsp:txBody>
      <dsp:txXfrm>
        <a:off x="33690" y="4404837"/>
        <a:ext cx="7437399" cy="622773"/>
      </dsp:txXfrm>
    </dsp:sp>
    <dsp:sp modelId="{49C38D5B-23FE-45E8-964F-53B31EF602AF}">
      <dsp:nvSpPr>
        <dsp:cNvPr id="0" name=""/>
        <dsp:cNvSpPr/>
      </dsp:nvSpPr>
      <dsp:spPr>
        <a:xfrm>
          <a:off x="0" y="5098741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2373394"/>
                <a:satOff val="-1449"/>
                <a:lumOff val="5662"/>
                <a:alphaOff val="0"/>
                <a:tint val="96000"/>
                <a:lumMod val="100000"/>
              </a:schemeClr>
            </a:gs>
            <a:gs pos="78000">
              <a:schemeClr val="accent2">
                <a:hueOff val="-2373394"/>
                <a:satOff val="-1449"/>
                <a:lumOff val="566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u="none" kern="1200" dirty="0"/>
            <a:t>Najczęściej wymieniane sposoby wspierania uzdolnień i zainteresowań dzieci w opinii </a:t>
          </a:r>
          <a:r>
            <a:rPr lang="pl-PL" sz="1300" b="1" u="none" kern="1200" dirty="0">
              <a:latin typeface="Trebuchet MS" panose="020B0603020202020204"/>
            </a:rPr>
            <a:t>rodziców to zajęcia</a:t>
          </a:r>
          <a:r>
            <a:rPr lang="pl-PL" sz="1300" b="1" u="none" kern="1200" dirty="0"/>
            <a:t> dodatkowe, indywidualizacja pracy, wszechstronne </a:t>
          </a:r>
          <a:r>
            <a:rPr lang="pl-PL" sz="1300" b="1" u="none" kern="1200" dirty="0">
              <a:latin typeface="Trebuchet MS" panose="020B0603020202020204"/>
            </a:rPr>
            <a:t>i kreatywne działania.</a:t>
          </a:r>
        </a:p>
      </dsp:txBody>
      <dsp:txXfrm>
        <a:off x="33690" y="5132431"/>
        <a:ext cx="7437399" cy="622773"/>
      </dsp:txXfrm>
    </dsp:sp>
    <dsp:sp modelId="{97FC7ADA-65D0-4929-829D-95AE25461C69}">
      <dsp:nvSpPr>
        <dsp:cNvPr id="0" name=""/>
        <dsp:cNvSpPr/>
      </dsp:nvSpPr>
      <dsp:spPr>
        <a:xfrm>
          <a:off x="0" y="5826335"/>
          <a:ext cx="7504779" cy="690153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latin typeface="Trebuchet MS" panose="020B0603020202020204"/>
            </a:rPr>
            <a:t>Według zdecydowanej większości</a:t>
          </a:r>
          <a:r>
            <a:rPr lang="en-US" sz="1300" b="1" kern="1200"/>
            <a:t> rodzice nie zauważają form dyskryminacji w przedszkolu.</a:t>
          </a:r>
        </a:p>
      </dsp:txBody>
      <dsp:txXfrm>
        <a:off x="33690" y="5860025"/>
        <a:ext cx="7437399" cy="622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2" name="CustomShape 13"/>
            <p:cNvSpPr/>
            <p:nvPr/>
          </p:nvSpPr>
          <p:spPr>
            <a:xfrm>
              <a:off x="0" y="-7920"/>
              <a:ext cx="863280" cy="5697720"/>
            </a:xfrm>
            <a:custGeom>
              <a:avLst/>
              <a:gdLst/>
              <a:ah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Line 15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pl-PL" sz="5400" spc="-1" strike="noStrike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b="0" lang="pl-PL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E30E193-8182-4E1E-9395-F7A0EBCC349A}" type="datetime">
              <a:rPr b="0" lang="pl-PL" sz="900" spc="-1" strike="noStrike">
                <a:solidFill>
                  <a:srgbClr val="8b8b8b"/>
                </a:solidFill>
                <a:latin typeface="Trebuchet MS"/>
              </a:rPr>
              <a:t>20-3-24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BE57133-197D-4853-97B6-04B3095244E6}" type="slidenum">
              <a:rPr b="0" lang="pl-PL" sz="900" spc="-1" strike="noStrike">
                <a:solidFill>
                  <a:srgbClr val="5fcbef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404040"/>
                </a:solidFill>
                <a:latin typeface="Trebuchet MS"/>
              </a:rPr>
              <a:t>Kliknij, aby edytować format tekstu konspektu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404040"/>
                </a:solidFill>
                <a:latin typeface="Trebuchet MS"/>
              </a:rPr>
              <a:t>Drugi poziom konspektu</a:t>
            </a:r>
            <a:endParaRPr b="0" lang="pl-PL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Trzeci poziom konspektu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Czwarty poziom konspektu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404040"/>
                </a:solidFill>
                <a:latin typeface="Trebuchet MS"/>
              </a:rPr>
              <a:t>Piąty poziom konspektu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404040"/>
                </a:solidFill>
                <a:latin typeface="Trebuchet MS"/>
              </a:rPr>
              <a:t>Szósty poziom konspektu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404040"/>
                </a:solidFill>
                <a:latin typeface="Trebuchet MS"/>
              </a:rPr>
              <a:t>Siódmy poziom konspektu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pl-PL" sz="3600" spc="-1" strike="noStrike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b="0" lang="pl-PL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pl-PL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pl-PL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7232675-F41C-4200-80BC-DFDC0F74B550}" type="datetime">
              <a:rPr b="0" lang="pl-PL" sz="900" spc="-1" strike="noStrike">
                <a:solidFill>
                  <a:srgbClr val="8b8b8b"/>
                </a:solidFill>
                <a:latin typeface="Trebuchet MS"/>
              </a:rPr>
              <a:t>20-3-24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D473F4E-FF48-4290-BC7E-3D0E9A96F32D}" type="slidenum">
              <a:rPr b="0" lang="pl-PL" sz="900" spc="-1" strike="noStrike">
                <a:solidFill>
                  <a:srgbClr val="5fcbef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6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pl-PL" sz="3600" spc="-1" strike="noStrike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b="0" lang="pl-PL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7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pl-PL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pl-PL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8" name="PlaceHolder 14"/>
          <p:cNvSpPr>
            <a:spLocks noGrp="1"/>
          </p:cNvSpPr>
          <p:nvPr>
            <p:ph type="body"/>
          </p:nvPr>
        </p:nvSpPr>
        <p:spPr>
          <a:xfrm>
            <a:off x="509004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pl-PL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pl-PL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9" name="PlaceHolder 15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6022161-F4D8-4623-8B0E-DD606094ED7A}" type="datetime">
              <a:rPr b="0" lang="pl-PL" sz="900" spc="-1" strike="noStrike">
                <a:solidFill>
                  <a:srgbClr val="8b8b8b"/>
                </a:solidFill>
                <a:latin typeface="Trebuchet MS"/>
              </a:rPr>
              <a:t>20-3-24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130" name="PlaceHolder 16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131" name="PlaceHolder 17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8423E58-CDAF-428B-8DC9-DE473BF69A35}" type="slidenum">
              <a:rPr b="0" lang="pl-PL" sz="900" spc="-1" strike="noStrike">
                <a:solidFill>
                  <a:srgbClr val="5fcbef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69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0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1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2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3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4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5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6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7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8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79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pl-PL" sz="3600" spc="-1" strike="noStrike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b="0" lang="pl-PL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0" name="PlaceHolder 13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pl-PL" sz="24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1" name="PlaceHolder 14"/>
          <p:cNvSpPr>
            <a:spLocks noGrp="1"/>
          </p:cNvSpPr>
          <p:nvPr>
            <p:ph type="body"/>
          </p:nvPr>
        </p:nvSpPr>
        <p:spPr>
          <a:xfrm>
            <a:off x="67572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pl-PL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pl-PL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2" name="PlaceHolder 15"/>
          <p:cNvSpPr>
            <a:spLocks noGrp="1"/>
          </p:cNvSpPr>
          <p:nvPr>
            <p:ph type="body"/>
          </p:nvPr>
        </p:nvSpPr>
        <p:spPr>
          <a:xfrm>
            <a:off x="508824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pl-PL" sz="24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3" name="PlaceHolder 16"/>
          <p:cNvSpPr>
            <a:spLocks noGrp="1"/>
          </p:cNvSpPr>
          <p:nvPr>
            <p:ph type="body"/>
          </p:nvPr>
        </p:nvSpPr>
        <p:spPr>
          <a:xfrm>
            <a:off x="508824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pl-PL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pl-PL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0" lang="pl-PL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pl-PL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4" name="PlaceHolder 17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5CED57B-A0D9-49DC-8758-40B02C6A2D1B}" type="datetime">
              <a:rPr b="0" lang="pl-PL" sz="900" spc="-1" strike="noStrike">
                <a:solidFill>
                  <a:srgbClr val="8b8b8b"/>
                </a:solidFill>
                <a:latin typeface="Trebuchet MS"/>
              </a:rPr>
              <a:t>20-3-24</a:t>
            </a:fld>
            <a:endParaRPr b="0" lang="pl-PL" sz="900" spc="-1" strike="noStrike">
              <a:latin typeface="Times New Roman"/>
            </a:endParaRPr>
          </a:p>
        </p:txBody>
      </p:sp>
      <p:sp>
        <p:nvSpPr>
          <p:cNvPr id="185" name="PlaceHolder 18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186" name="PlaceHolder 19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430029D-34E1-4A04-8DFC-CA38881A6420}" type="slidenum">
              <a:rPr b="0" lang="pl-PL" sz="900" spc="-1" strike="noStrike">
                <a:solidFill>
                  <a:srgbClr val="5fcbef"/>
                </a:solidFill>
                <a:latin typeface="Trebuchet MS"/>
              </a:rPr>
              <a:t>&lt;numer&gt;</a:t>
            </a:fld>
            <a:endParaRPr b="0" lang="pl-PL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3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1033560" y="511200"/>
            <a:ext cx="8516880" cy="3701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r>
              <a:rPr b="0" lang="pl-PL" sz="5400" spc="-1" strike="noStrike" cap="all">
                <a:solidFill>
                  <a:srgbClr val="5fcbef"/>
                </a:solidFill>
                <a:latin typeface="Trebuchet MS"/>
                <a:ea typeface="Trebuchet MS"/>
              </a:rPr>
              <a:t>EWALUACJA WEWNĘTRZNA</a:t>
            </a:r>
            <a:br/>
            <a:r>
              <a:rPr b="0" lang="pl-PL" sz="5400" spc="-1" strike="noStrike" cap="all">
                <a:solidFill>
                  <a:srgbClr val="5fcbef"/>
                </a:solidFill>
                <a:latin typeface="Trebuchet MS"/>
                <a:ea typeface="Trebuchet MS"/>
              </a:rPr>
              <a:t>POLONIJNA</a:t>
            </a:r>
            <a:br/>
            <a:endParaRPr b="0" lang="pl-PL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1333800" y="4120200"/>
            <a:ext cx="8031960" cy="2631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1" lang="pl-PL" sz="2400" spc="-1" strike="noStrike" cap="all">
                <a:solidFill>
                  <a:srgbClr val="808080"/>
                </a:solidFill>
                <a:latin typeface="Times New Roman"/>
              </a:rPr>
              <a:t>PRZEDSZKOLE WSPOMAGA ROZWÓJ DZIECI </a:t>
            </a:r>
            <a:br/>
            <a:r>
              <a:rPr b="1" lang="pl-PL" sz="2400" spc="-1" strike="noStrike" cap="all">
                <a:solidFill>
                  <a:srgbClr val="808080"/>
                </a:solidFill>
                <a:latin typeface="Times New Roman"/>
              </a:rPr>
              <a:t>Z UWZGLĘDNIENIEM ICH INDYWIDUALNEJ SYTUACJI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1" lang="pl-PL" sz="1800" spc="-1" strike="noStrike" cap="all">
                <a:solidFill>
                  <a:srgbClr val="808080"/>
                </a:solidFill>
                <a:latin typeface="Times New Roman"/>
              </a:rPr>
              <a:t>WYMAGANIE 6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b="1" lang="pl-PL" sz="1400" spc="-1" strike="noStrike" cap="all">
                <a:solidFill>
                  <a:srgbClr val="808080"/>
                </a:solidFill>
                <a:latin typeface="Times New Roman"/>
              </a:rPr>
              <a:t>CZERWIEC 2020</a:t>
            </a:r>
            <a:endParaRPr b="0" lang="pl-PL" sz="14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b="0" lang="pl-PL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 txBox="1"/>
          <p:nvPr/>
        </p:nvSpPr>
        <p:spPr>
          <a:xfrm>
            <a:off x="677160" y="372240"/>
            <a:ext cx="8771040" cy="16077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3000"/>
          </a:bodyPr>
          <a:p>
            <a:pPr algn="ctr">
              <a:lnSpc>
                <a:spcPct val="100000"/>
              </a:lnSpc>
            </a:pPr>
            <a:r>
              <a:rPr b="1" lang="pl-PL" sz="2500" spc="-1" strike="noStrike">
                <a:solidFill>
                  <a:srgbClr val="5fcbef"/>
                </a:solidFill>
                <a:latin typeface="Trebuchet MS"/>
              </a:rPr>
              <a:t>Czy otrzymujecie Państwo od nauczycieli informacje o rozpoznawanych przez przedszkole potrzebach, możliwościach, uzdolnieniach, zainteresowaniach dziecka?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71" name="Obraz 4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716040" y="1717560"/>
            <a:ext cx="9156240" cy="4928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pl-PL" sz="2500" spc="-1" strike="noStrike">
                <a:solidFill>
                  <a:srgbClr val="5fcbef"/>
                </a:solidFill>
                <a:latin typeface="Trebuchet MS"/>
              </a:rPr>
              <a:t>Czy przedszkole wspiera uzdolnienia, szczególnie zainteresowania dziecka?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73" name="Obraz 5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465120" y="1708920"/>
            <a:ext cx="8805600" cy="4334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1" lang="pl-PL" sz="2500" spc="-1" strike="noStrike">
                <a:solidFill>
                  <a:srgbClr val="00b0f0"/>
                </a:solidFill>
                <a:latin typeface="Trebuchet MS"/>
              </a:rPr>
              <a:t>Czy w Państwa opinii dziecko potrzebuje skorzystania z form pomocy oferowanych przez przedszkole? 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75" name="Obraz 4" descr=""/>
          <p:cNvPicPr/>
          <p:nvPr/>
        </p:nvPicPr>
        <p:blipFill>
          <a:blip r:embed="rId1"/>
          <a:stretch/>
        </p:blipFill>
        <p:spPr>
          <a:xfrm>
            <a:off x="678600" y="1617480"/>
            <a:ext cx="8593920" cy="4879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br/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7" name="TextShape 2"/>
          <p:cNvSpPr txBox="1"/>
          <p:nvPr/>
        </p:nvSpPr>
        <p:spPr>
          <a:xfrm>
            <a:off x="675720" y="387000"/>
            <a:ext cx="4185360" cy="1637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pl-PL" sz="2000" spc="-1" strike="noStrike">
                <a:solidFill>
                  <a:srgbClr val="00b0f0"/>
                </a:solidFill>
                <a:latin typeface="Trebuchet MS"/>
              </a:rPr>
              <a:t>Czy Państwa dziecko znajduje się w szczególnej sytuacji społecznej, o której powinno wiedzieć przedszkole, aby potrafiło wspierać dziecko?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78" name="Obraz 5" descr="Obraz zawierający zrzut ekranu, rysunek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414000" y="2284560"/>
            <a:ext cx="5383440" cy="4134240"/>
          </a:xfrm>
          <a:prstGeom prst="rect">
            <a:avLst/>
          </a:prstGeom>
          <a:ln>
            <a:noFill/>
          </a:ln>
        </p:spPr>
      </p:pic>
      <p:sp>
        <p:nvSpPr>
          <p:cNvPr id="279" name="TextShape 3"/>
          <p:cNvSpPr txBox="1"/>
          <p:nvPr/>
        </p:nvSpPr>
        <p:spPr>
          <a:xfrm>
            <a:off x="6400080" y="224640"/>
            <a:ext cx="4185360" cy="12380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pl-PL" sz="2000" spc="-1" strike="noStrike">
                <a:solidFill>
                  <a:srgbClr val="00b0f0"/>
                </a:solidFill>
                <a:latin typeface="Trebuchet MS"/>
              </a:rPr>
              <a:t>Jeśli tak, to czy w przedszkolu jest znana ta sytuacja?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80" name="TextShape 4"/>
          <p:cNvSpPr txBox="1"/>
          <p:nvPr/>
        </p:nvSpPr>
        <p:spPr>
          <a:xfrm>
            <a:off x="6712200" y="3324240"/>
            <a:ext cx="4185360" cy="1105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pl-PL" sz="2000" spc="-1" strike="noStrike">
                <a:solidFill>
                  <a:srgbClr val="00b0f0"/>
                </a:solidFill>
                <a:latin typeface="Trebuchet MS"/>
              </a:rPr>
              <a:t>Czy przedszkole podjęło działania uwzględniające tę sytuacje? 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81" name="Obraz 10" descr="Obraz zawierający zrzut ekranu&#10;&#10;Opis wygenerowany przy bardzo wysokim poziomie pewności"/>
          <p:cNvPicPr/>
          <p:nvPr/>
        </p:nvPicPr>
        <p:blipFill>
          <a:blip r:embed="rId2"/>
          <a:stretch/>
        </p:blipFill>
        <p:spPr>
          <a:xfrm>
            <a:off x="6473160" y="1107000"/>
            <a:ext cx="4666680" cy="2182680"/>
          </a:xfrm>
          <a:prstGeom prst="rect">
            <a:avLst/>
          </a:prstGeom>
          <a:ln>
            <a:noFill/>
          </a:ln>
        </p:spPr>
      </p:pic>
      <p:pic>
        <p:nvPicPr>
          <p:cNvPr id="282" name="Obraz 10" descr="Obraz zawierający zrzut ekranu&#10;&#10;Opis wygenerowany przy bardzo wysokim poziomie pewności"/>
          <p:cNvPicPr/>
          <p:nvPr/>
        </p:nvPicPr>
        <p:blipFill>
          <a:blip r:embed="rId3"/>
          <a:stretch/>
        </p:blipFill>
        <p:spPr>
          <a:xfrm>
            <a:off x="6473160" y="4442400"/>
            <a:ext cx="4666680" cy="2345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1" lang="pl-PL" sz="2500" spc="-1" strike="noStrike">
                <a:solidFill>
                  <a:srgbClr val="00b0f0"/>
                </a:solidFill>
                <a:latin typeface="Trebuchet MS"/>
              </a:rPr>
              <a:t>Czy Państwa zdaniem w przedszkolu można zauważyć jakiekolwiek formy dyskryminacji?</a:t>
            </a:r>
            <a:r>
              <a:rPr b="1" lang="pl-PL" sz="2500" spc="-1" strike="noStrike">
                <a:solidFill>
                  <a:srgbClr val="0070c0"/>
                </a:solidFill>
                <a:latin typeface="Trebuchet MS"/>
              </a:rPr>
              <a:t> 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84" name="Obraz 4" descr="Obraz zawierający zegar, rysunek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215720" y="1667520"/>
            <a:ext cx="7969320" cy="4879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86" name="Group 2"/>
          <p:cNvGrpSpPr/>
          <p:nvPr/>
        </p:nvGrpSpPr>
        <p:grpSpPr>
          <a:xfrm>
            <a:off x="978840" y="-8640"/>
            <a:ext cx="4766760" cy="6866640"/>
            <a:chOff x="978840" y="-8640"/>
            <a:chExt cx="4766760" cy="6866640"/>
          </a:xfrm>
        </p:grpSpPr>
        <p:sp>
          <p:nvSpPr>
            <p:cNvPr id="287" name="Line 3"/>
            <p:cNvSpPr/>
            <p:nvPr/>
          </p:nvSpPr>
          <p:spPr>
            <a:xfrm>
              <a:off x="2924640" y="0"/>
              <a:ext cx="1219320" cy="6857640"/>
            </a:xfrm>
            <a:prstGeom prst="line">
              <a:avLst/>
            </a:prstGeom>
            <a:ln cap="rnd" w="9360">
              <a:solidFill>
                <a:srgbClr val="bfbfbf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88" name="Line 4"/>
            <p:cNvSpPr/>
            <p:nvPr/>
          </p:nvSpPr>
          <p:spPr>
            <a:xfrm flipH="1">
              <a:off x="978840" y="3681360"/>
              <a:ext cx="4763520" cy="3176640"/>
            </a:xfrm>
            <a:prstGeom prst="line">
              <a:avLst/>
            </a:prstGeom>
            <a:ln cap="rnd" w="9360">
              <a:solidFill>
                <a:srgbClr val="bfbfbf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89" name="CustomShape 5"/>
            <p:cNvSpPr/>
            <p:nvPr/>
          </p:nvSpPr>
          <p:spPr>
            <a:xfrm>
              <a:off x="273528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90" name="CustomShape 6"/>
            <p:cNvSpPr/>
            <p:nvPr/>
          </p:nvSpPr>
          <p:spPr>
            <a:xfrm>
              <a:off x="315720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91" name="CustomShape 7"/>
            <p:cNvSpPr/>
            <p:nvPr/>
          </p:nvSpPr>
          <p:spPr>
            <a:xfrm>
              <a:off x="248616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92" name="CustomShape 8"/>
            <p:cNvSpPr/>
            <p:nvPr/>
          </p:nvSpPr>
          <p:spPr>
            <a:xfrm>
              <a:off x="288828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93" name="CustomShape 9"/>
            <p:cNvSpPr/>
            <p:nvPr/>
          </p:nvSpPr>
          <p:spPr>
            <a:xfrm>
              <a:off x="445248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94" name="CustomShape 10"/>
            <p:cNvSpPr/>
            <p:nvPr/>
          </p:nvSpPr>
          <p:spPr>
            <a:xfrm>
              <a:off x="449280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95" name="CustomShape 11"/>
            <p:cNvSpPr/>
            <p:nvPr/>
          </p:nvSpPr>
          <p:spPr>
            <a:xfrm>
              <a:off x="392544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96" name="TextShape 12"/>
          <p:cNvSpPr txBox="1"/>
          <p:nvPr/>
        </p:nvSpPr>
        <p:spPr>
          <a:xfrm>
            <a:off x="652320" y="1382400"/>
            <a:ext cx="3547080" cy="4092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17b0e4"/>
                </a:solidFill>
                <a:latin typeface="Trebuchet MS"/>
              </a:rPr>
              <a:t>WNIOSKI </a:t>
            </a:r>
            <a:endParaRPr b="0" lang="pl-PL" sz="4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97" name="CustomShape 13"/>
          <p:cNvSpPr/>
          <p:nvPr/>
        </p:nvSpPr>
        <p:spPr>
          <a:xfrm>
            <a:off x="5742720" y="0"/>
            <a:ext cx="644904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56880285"/>
              </p:ext>
            </p:extLst>
          </p:nvPr>
        </p:nvGraphicFramePr>
        <p:xfrm>
          <a:off x="4440240" y="157680"/>
          <a:ext cx="7504560" cy="6521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pl-PL" sz="3600" spc="-1" strike="noStrike">
                <a:solidFill>
                  <a:srgbClr val="00b0f0"/>
                </a:solidFill>
                <a:latin typeface="Trebuchet MS"/>
              </a:rPr>
              <a:t>PODSTAWA PRAWNA</a:t>
            </a:r>
            <a:endParaRPr b="0" lang="pl-PL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677160" y="2160720"/>
            <a:ext cx="91850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1" lang="pl-PL" sz="2000" spc="-1" strike="noStrike">
                <a:solidFill>
                  <a:srgbClr val="404040"/>
                </a:solidFill>
                <a:latin typeface="Trebuchet MS"/>
                <a:ea typeface="Trebuchet MS"/>
              </a:rPr>
              <a:t>Ustawa z dnia 14 grudnia 2016 r. o Prawo oświatowe (t.j. Dz.U. z 2017 r., poz. 59)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1" lang="pl-PL" sz="2000" spc="-1" strike="noStrike">
                <a:solidFill>
                  <a:srgbClr val="404040"/>
                </a:solidFill>
                <a:latin typeface="Trebuchet MS"/>
                <a:ea typeface="Trebuchet MS"/>
              </a:rPr>
              <a:t>Rozporządzenie MEN z dnia 25 sierpnia 2017 r. w sprawie nadzoru pedagogicznego (Dz.U. z 2017r., poz. 1658)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b="1" lang="pl-PL" sz="2000" spc="-1" strike="noStrike">
                <a:solidFill>
                  <a:srgbClr val="404040"/>
                </a:solidFill>
                <a:latin typeface="Trebuchet MS"/>
                <a:ea typeface="Trebuchet MS"/>
              </a:rPr>
              <a:t>Rozporządzenie MEN z dnia 11 sierpnia 2017 r. w sprawie wymagań wobec szkół i placówek (Dz.U. z 2017, poz. 1611) </a:t>
            </a: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TextShape 2"/>
          <p:cNvSpPr txBox="1"/>
          <p:nvPr/>
        </p:nvSpPr>
        <p:spPr>
          <a:xfrm>
            <a:off x="1287000" y="609480"/>
            <a:ext cx="10197000" cy="1099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b0f0"/>
                </a:solidFill>
                <a:latin typeface="Trebuchet MS"/>
              </a:rPr>
              <a:t>CELE EWALUACJI</a:t>
            </a:r>
            <a:endParaRPr b="0" lang="pl-PL" sz="4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9" name="CustomShape 3"/>
          <p:cNvSpPr/>
          <p:nvPr/>
        </p:nvSpPr>
        <p:spPr>
          <a:xfrm rot="10800000">
            <a:off x="360" y="360"/>
            <a:ext cx="842400" cy="566568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30" name="CustomShape 4"/>
          <p:cNvSpPr/>
          <p:nvPr/>
        </p:nvSpPr>
        <p:spPr>
          <a:xfrm flipH="1">
            <a:off x="11742480" y="4013280"/>
            <a:ext cx="448200" cy="284436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647125086"/>
              </p:ext>
            </p:extLst>
          </p:nvPr>
        </p:nvGraphicFramePr>
        <p:xfrm>
          <a:off x="1287000" y="1948680"/>
          <a:ext cx="9617760" cy="409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Line 1"/>
          <p:cNvSpPr/>
          <p:nvPr/>
        </p:nvSpPr>
        <p:spPr>
          <a:xfrm>
            <a:off x="4241520" y="1460160"/>
            <a:ext cx="0" cy="3937320"/>
          </a:xfrm>
          <a:prstGeom prst="line">
            <a:avLst/>
          </a:prstGeom>
          <a:ln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TextShape 2"/>
          <p:cNvSpPr txBox="1"/>
          <p:nvPr/>
        </p:nvSpPr>
        <p:spPr>
          <a:xfrm>
            <a:off x="643320" y="816480"/>
            <a:ext cx="3367080" cy="522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5fcbef"/>
                </a:solidFill>
                <a:latin typeface="Trebuchet MS"/>
              </a:rPr>
              <a:t>Pytania kluczowe</a:t>
            </a:r>
            <a:endParaRPr b="0" lang="pl-PL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3" name="TextShape 3"/>
          <p:cNvSpPr txBox="1"/>
          <p:nvPr/>
        </p:nvSpPr>
        <p:spPr>
          <a:xfrm>
            <a:off x="4392000" y="936000"/>
            <a:ext cx="4544280" cy="5112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b="0" lang="pl-PL" sz="1800" spc="-1" strike="noStrike">
                <a:solidFill>
                  <a:srgbClr val="404040"/>
                </a:solidFill>
                <a:latin typeface="Times New Roman"/>
              </a:rPr>
              <a:t>Czy w przedszkolu rozpoznaje się indywidualne potrzeby i możliwości dzieci oraz sytuacje społeczną każdego dziecka?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b="0" lang="pl-PL" sz="1800" spc="-1" strike="noStrike">
                <a:solidFill>
                  <a:srgbClr val="404040"/>
                </a:solidFill>
                <a:latin typeface="Times New Roman"/>
              </a:rPr>
              <a:t>Czy informacje z przeprowadzonego rozpoznania są wykorzystywane w realizacji działań edukacyjnych? 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b="0" lang="pl-PL" sz="1800" spc="-1" strike="noStrike">
                <a:solidFill>
                  <a:srgbClr val="404040"/>
                </a:solidFill>
                <a:latin typeface="Times New Roman"/>
              </a:rPr>
              <a:t>Czy w opinii badanych wsparcie otrzymywane w przedszkolu odpowiada potrzebom dzieci?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b="0" lang="pl-PL" sz="1800" spc="-1" strike="noStrike">
                <a:solidFill>
                  <a:srgbClr val="404040"/>
                </a:solidFill>
                <a:latin typeface="Times New Roman"/>
              </a:rPr>
              <a:t>Czy przedszkole współpracuje z innymi podmiotami świadczącymi poradnictwo </a:t>
            </a:r>
            <a:br/>
            <a:r>
              <a:rPr b="0" lang="pl-PL" sz="1800" spc="-1" strike="noStrike">
                <a:solidFill>
                  <a:srgbClr val="404040"/>
                </a:solidFill>
                <a:latin typeface="Times New Roman"/>
              </a:rPr>
              <a:t>i pomoc dzieciom, zgodnie z ich potrzebami i sytuacją społeczną?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b="0" lang="pl-PL" sz="1800" spc="-1" strike="noStrike">
                <a:solidFill>
                  <a:srgbClr val="404040"/>
                </a:solidFill>
                <a:latin typeface="Times New Roman"/>
              </a:rPr>
              <a:t>Czy w przedszkolu są realizowane działania antydyskryminacyjne obejmujące całą społeczność przedszkola? </a:t>
            </a: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235" name="CustomShape 2"/>
            <p:cNvSpPr/>
            <p:nvPr/>
          </p:nvSpPr>
          <p:spPr>
            <a:xfrm>
              <a:off x="0" y="-7920"/>
              <a:ext cx="863280" cy="5697720"/>
            </a:xfrm>
            <a:custGeom>
              <a:avLst/>
              <a:gdLst/>
              <a:ah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36" name="Line 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37" name="Line 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38" name="CustomShape 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39" name="CustomShape 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0" name="CustomShape 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1" name="CustomShape 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2" name="CustomShape 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3" name="CustomShape 1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44" name="CustomShape 1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45" name="TextShape 12"/>
          <p:cNvSpPr txBox="1"/>
          <p:nvPr/>
        </p:nvSpPr>
        <p:spPr>
          <a:xfrm>
            <a:off x="2910240" y="-1433520"/>
            <a:ext cx="4335120" cy="2875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r">
              <a:lnSpc>
                <a:spcPct val="100000"/>
              </a:lnSpc>
            </a:pPr>
            <a:r>
              <a:rPr b="0" lang="pl-PL" sz="5400" spc="-1" strike="noStrike">
                <a:solidFill>
                  <a:srgbClr val="00b0f0"/>
                </a:solidFill>
                <a:latin typeface="Trebuchet MS"/>
              </a:rPr>
              <a:t>Wyniki ankiet</a:t>
            </a:r>
            <a:endParaRPr b="0" lang="pl-PL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6" name="TextShape 13"/>
          <p:cNvSpPr txBox="1"/>
          <p:nvPr/>
        </p:nvSpPr>
        <p:spPr>
          <a:xfrm>
            <a:off x="902160" y="2917440"/>
            <a:ext cx="6100920" cy="210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pl-PL" sz="3600" spc="-1" strike="noStrike">
                <a:solidFill>
                  <a:srgbClr val="808080"/>
                </a:solidFill>
                <a:latin typeface="Trebuchet MS"/>
              </a:rPr>
              <a:t>W ankiecie udział wzięło 51 rodziców, co stanowi </a:t>
            </a:r>
            <a:br/>
            <a:r>
              <a:rPr b="1" lang="pl-PL" sz="3600" spc="-1" strike="noStrike">
                <a:solidFill>
                  <a:srgbClr val="808080"/>
                </a:solidFill>
                <a:latin typeface="Trebuchet MS"/>
              </a:rPr>
              <a:t>51 % społeczności.</a:t>
            </a:r>
            <a:endParaRPr b="0" lang="pl-PL" sz="36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47" name="Obraz 5" descr="Obraz zawierający rysunek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7354080" y="2473200"/>
            <a:ext cx="2699640" cy="2605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249" name="CustomShape 2"/>
            <p:cNvSpPr/>
            <p:nvPr/>
          </p:nvSpPr>
          <p:spPr>
            <a:xfrm>
              <a:off x="0" y="-7920"/>
              <a:ext cx="863280" cy="5697720"/>
            </a:xfrm>
            <a:custGeom>
              <a:avLst/>
              <a:gdLst/>
              <a:ah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0" name="Line 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51" name="Line 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52" name="CustomShape 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3" name="CustomShape 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4" name="CustomShape 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5" name="CustomShape 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6" name="CustomShape 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7" name="CustomShape 1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58" name="CustomShape 1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59" name="TextShape 12"/>
          <p:cNvSpPr txBox="1"/>
          <p:nvPr/>
        </p:nvSpPr>
        <p:spPr>
          <a:xfrm>
            <a:off x="913320" y="441360"/>
            <a:ext cx="8287560" cy="1095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4000"/>
          </a:bodyPr>
          <a:p>
            <a:pPr algn="ctr">
              <a:lnSpc>
                <a:spcPct val="90000"/>
              </a:lnSpc>
            </a:pPr>
            <a:r>
              <a:rPr b="1" lang="pl-PL" sz="2500" spc="-1" strike="noStrike">
                <a:solidFill>
                  <a:srgbClr val="00b0f0"/>
                </a:solidFill>
                <a:latin typeface="Trebuchet MS"/>
              </a:rPr>
              <a:t>W jaki sposób nauczyciele pozyskują informacje </a:t>
            </a:r>
            <a:br/>
            <a:r>
              <a:rPr b="1" lang="pl-PL" sz="2500" spc="-1" strike="noStrike">
                <a:solidFill>
                  <a:srgbClr val="00b0f0"/>
                </a:solidFill>
                <a:latin typeface="Trebuchet MS"/>
              </a:rPr>
              <a:t>o potrzebach i możliwościach Państwa dziecka? 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60" name="Obraz 8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1350000" y="1638360"/>
            <a:ext cx="7218000" cy="435492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br/>
            <a:endParaRPr b="0" lang="pl-PL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62" name="TextShape 2"/>
          <p:cNvSpPr txBox="1"/>
          <p:nvPr/>
        </p:nvSpPr>
        <p:spPr>
          <a:xfrm>
            <a:off x="625680" y="412200"/>
            <a:ext cx="4185360" cy="17251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pl-PL" sz="2500" spc="-1" strike="noStrike">
                <a:solidFill>
                  <a:srgbClr val="00b0f0"/>
                </a:solidFill>
                <a:latin typeface="Trebuchet MS"/>
              </a:rPr>
              <a:t>Czy Państwa dziecko ma szczególne potrzeby, które wymagają indywidualnego podejścia?</a:t>
            </a:r>
            <a:endParaRPr b="0" lang="pl-PL" sz="25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63" name="TextShape 3"/>
          <p:cNvSpPr txBox="1"/>
          <p:nvPr/>
        </p:nvSpPr>
        <p:spPr>
          <a:xfrm>
            <a:off x="6162840" y="412200"/>
            <a:ext cx="4185360" cy="22996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1" lang="pl-PL" sz="2500" spc="-1" strike="noStrike">
                <a:solidFill>
                  <a:srgbClr val="00b0f0"/>
                </a:solidFill>
                <a:latin typeface="Trebuchet MS"/>
              </a:rPr>
              <a:t>Czy powiadomiliście Państwo o tych potrzebach nauczycieli grupy, do której uczęszcza dziecko? </a:t>
            </a:r>
            <a:endParaRPr b="0" lang="pl-PL" sz="2500" spc="-1" strike="noStrike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0" lang="pl-PL" sz="25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64" name="Obraz 11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352440" y="2556000"/>
            <a:ext cx="5541120" cy="3656880"/>
          </a:xfrm>
          <a:prstGeom prst="rect">
            <a:avLst/>
          </a:prstGeom>
          <a:ln>
            <a:noFill/>
          </a:ln>
        </p:spPr>
      </p:pic>
      <p:pic>
        <p:nvPicPr>
          <p:cNvPr id="265" name="Obraz 13" descr="Obraz zawierający urządzenie, rysunek&#10;&#10;Opis wygenerowany przy bardzo wysokim poziomie pewności"/>
          <p:cNvPicPr/>
          <p:nvPr/>
        </p:nvPicPr>
        <p:blipFill>
          <a:blip r:embed="rId2"/>
          <a:stretch/>
        </p:blipFill>
        <p:spPr>
          <a:xfrm>
            <a:off x="6161040" y="2505960"/>
            <a:ext cx="4754160" cy="3706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1" lang="pl-PL" sz="2500" spc="-1" strike="noStrike">
                <a:solidFill>
                  <a:srgbClr val="5fcbef"/>
                </a:solidFill>
                <a:latin typeface="Trebuchet MS"/>
              </a:rPr>
              <a:t>Czy w Państwa ocenie przedszkole podejmuje działania odpowiednie do potrzeb Waszego dziecka?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67" name="Obraz 8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878400" y="1829880"/>
            <a:ext cx="8181720" cy="4329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1" lang="pl-PL" sz="2500" spc="-1" strike="noStrike">
                <a:solidFill>
                  <a:srgbClr val="5fcbef"/>
                </a:solidFill>
                <a:latin typeface="Trebuchet MS"/>
              </a:rPr>
              <a:t>Czy Państwa dziecko ma jakieś szczególne uzdolnienia, zainteresowania? </a:t>
            </a:r>
            <a:br/>
            <a:endParaRPr b="0" lang="pl-PL" sz="25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69" name="Obraz 5" descr="Obraz zawierający zrzut ekranu&#10;&#10;Opis wygenerowany przy bardzo wysokim poziomie pewności"/>
          <p:cNvPicPr/>
          <p:nvPr/>
        </p:nvPicPr>
        <p:blipFill>
          <a:blip r:embed="rId1"/>
          <a:stretch/>
        </p:blipFill>
        <p:spPr>
          <a:xfrm>
            <a:off x="827280" y="1609200"/>
            <a:ext cx="8443440" cy="4221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LibreOffice/6.3.3.2$Windows_x86 LibreOffice_project/a64200df03143b798afd1ec74a12ab50359878ed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2020-03-24T10:18:41Z</dcterms:created>
  <dc:creator/>
  <dc:description/>
  <dc:language>pl-PL</dc:language>
  <cp:lastModifiedBy/>
  <dcterms:modified xsi:type="dcterms:W3CDTF">2020-03-24T14:16:28Z</dcterms:modified>
  <cp:revision>323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1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Notes">
    <vt:i4>0</vt:i4>
  </property>
  <property fmtid="{D5CDD505-2E9C-101B-9397-08002B2CF9AE}" pid="7" name="PresentationFormat">
    <vt:lpwstr>Panoramiczny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